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Alexandria"/>
      <p:regular r:id="rId15"/>
    </p:embeddedFont>
    <p:embeddedFont>
      <p:font typeface="Alexandria"/>
      <p:regular r:id="rId16"/>
    </p:embeddedFont>
    <p:embeddedFont>
      <p:font typeface="Nobile"/>
      <p:regular r:id="rId17"/>
    </p:embeddedFont>
    <p:embeddedFont>
      <p:font typeface="Nobile"/>
      <p:regular r:id="rId18"/>
    </p:embeddedFont>
    <p:embeddedFont>
      <p:font typeface="Nobile"/>
      <p:regular r:id="rId19"/>
    </p:embeddedFont>
    <p:embeddedFont>
      <p:font typeface="Nobile"/>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2-2.png>
</file>

<file path=ppt/media/image-3-1.png>
</file>

<file path=ppt/media/image-3-2.png>
</file>

<file path=ppt/media/image-4-1.png>
</file>

<file path=ppt/media/image-5-1.png>
</file>

<file path=ppt/media/image-6-1.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425541"/>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1B1B27"/>
                </a:solidFill>
                <a:latin typeface="Alexandria" pitchFamily="34" charset="0"/>
                <a:ea typeface="Alexandria" pitchFamily="34" charset="-122"/>
                <a:cs typeface="Alexandria" pitchFamily="34" charset="-120"/>
              </a:rPr>
              <a:t>Spark TP-3 : Trouver les amis en commun</a:t>
            </a:r>
            <a:endParaRPr lang="en-US" sz="3900" dirty="0"/>
          </a:p>
        </p:txBody>
      </p:sp>
      <p:sp>
        <p:nvSpPr>
          <p:cNvPr id="4" name="Text 1"/>
          <p:cNvSpPr/>
          <p:nvPr/>
        </p:nvSpPr>
        <p:spPr>
          <a:xfrm>
            <a:off x="793790" y="3963353"/>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404155"/>
                </a:solidFill>
                <a:latin typeface="Nobile" pitchFamily="34" charset="0"/>
                <a:ea typeface="Nobile" pitchFamily="34" charset="-122"/>
                <a:cs typeface="Nobile" pitchFamily="34" charset="-120"/>
              </a:rPr>
              <a:t>Ce TP explore la détection d'amis communs dans les réseaux sociaux, en utilisant Apache Spark et Scala. Nous allons découvrir comment Spark peut rapidement identifier les connexions partagées entre utilisateurs, grâce à son traitement MapReduce efficace.</a:t>
            </a:r>
            <a:endParaRPr lang="en-US" sz="1550" dirty="0"/>
          </a:p>
        </p:txBody>
      </p:sp>
      <p:sp>
        <p:nvSpPr>
          <p:cNvPr id="5" name="Shape 2"/>
          <p:cNvSpPr/>
          <p:nvPr/>
        </p:nvSpPr>
        <p:spPr>
          <a:xfrm>
            <a:off x="793790" y="5471636"/>
            <a:ext cx="317540" cy="317540"/>
          </a:xfrm>
          <a:prstGeom prst="roundRect">
            <a:avLst>
              <a:gd name="adj" fmla="val 28793492"/>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01410" y="5479256"/>
            <a:ext cx="302300" cy="302300"/>
          </a:xfrm>
          <a:prstGeom prst="rect">
            <a:avLst/>
          </a:prstGeom>
        </p:spPr>
      </p:pic>
      <p:sp>
        <p:nvSpPr>
          <p:cNvPr id="7" name="Text 3"/>
          <p:cNvSpPr/>
          <p:nvPr/>
        </p:nvSpPr>
        <p:spPr>
          <a:xfrm>
            <a:off x="1210508" y="5456753"/>
            <a:ext cx="2259211" cy="347305"/>
          </a:xfrm>
          <a:prstGeom prst="rect">
            <a:avLst/>
          </a:prstGeom>
          <a:noFill/>
          <a:ln/>
        </p:spPr>
        <p:txBody>
          <a:bodyPr wrap="none" lIns="0" tIns="0" rIns="0" bIns="0" rtlCol="0" anchor="t"/>
          <a:lstStyle/>
          <a:p>
            <a:pPr algn="l" indent="0" marL="0">
              <a:lnSpc>
                <a:spcPts val="2700"/>
              </a:lnSpc>
              <a:buNone/>
            </a:pPr>
            <a:r>
              <a:rPr lang="en-US" sz="1950" b="1" dirty="0">
                <a:solidFill>
                  <a:srgbClr val="404155"/>
                </a:solidFill>
                <a:latin typeface="Nobile Bold" pitchFamily="34" charset="0"/>
                <a:ea typeface="Nobile Bold" pitchFamily="34" charset="-122"/>
                <a:cs typeface="Nobile Bold" pitchFamily="34" charset="-120"/>
              </a:rPr>
              <a:t>par Ahmed yahya</a:t>
            </a:r>
            <a:endParaRPr lang="en-US" sz="19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0972800" y="0"/>
            <a:ext cx="3657600" cy="9483566"/>
          </a:xfrm>
          <a:prstGeom prst="rect">
            <a:avLst/>
          </a:prstGeom>
        </p:spPr>
      </p:pic>
      <p:sp>
        <p:nvSpPr>
          <p:cNvPr id="3" name="Text 0"/>
          <p:cNvSpPr/>
          <p:nvPr/>
        </p:nvSpPr>
        <p:spPr>
          <a:xfrm>
            <a:off x="489704" y="336590"/>
            <a:ext cx="6341745" cy="382548"/>
          </a:xfrm>
          <a:prstGeom prst="rect">
            <a:avLst/>
          </a:prstGeom>
          <a:noFill/>
          <a:ln/>
        </p:spPr>
        <p:txBody>
          <a:bodyPr wrap="none" lIns="0" tIns="0" rIns="0" bIns="0" rtlCol="0" anchor="t"/>
          <a:lstStyle/>
          <a:p>
            <a:pPr algn="l" indent="0" marL="0">
              <a:lnSpc>
                <a:spcPts val="3000"/>
              </a:lnSpc>
              <a:buNone/>
            </a:pPr>
            <a:r>
              <a:rPr lang="en-US" sz="2400" dirty="0">
                <a:solidFill>
                  <a:srgbClr val="1B1B27"/>
                </a:solidFill>
                <a:latin typeface="Alexandria" pitchFamily="34" charset="0"/>
                <a:ea typeface="Alexandria" pitchFamily="34" charset="-122"/>
                <a:cs typeface="Alexandria" pitchFamily="34" charset="-120"/>
              </a:rPr>
              <a:t>Partie 1 : Amis communs avec Spark Scala</a:t>
            </a:r>
            <a:endParaRPr lang="en-US" sz="2400" dirty="0"/>
          </a:p>
        </p:txBody>
      </p:sp>
      <p:sp>
        <p:nvSpPr>
          <p:cNvPr id="4" name="Text 1"/>
          <p:cNvSpPr/>
          <p:nvPr/>
        </p:nvSpPr>
        <p:spPr>
          <a:xfrm>
            <a:off x="489704" y="902732"/>
            <a:ext cx="9993392" cy="391478"/>
          </a:xfrm>
          <a:prstGeom prst="rect">
            <a:avLst/>
          </a:prstGeom>
          <a:noFill/>
          <a:ln/>
        </p:spPr>
        <p:txBody>
          <a:bodyPr wrap="square" lIns="0" tIns="0" rIns="0" bIns="0" rtlCol="0" anchor="t"/>
          <a:lstStyle/>
          <a:p>
            <a:pPr algn="l" indent="0" marL="0">
              <a:lnSpc>
                <a:spcPts val="1500"/>
              </a:lnSpc>
              <a:buNone/>
            </a:pPr>
            <a:r>
              <a:rPr lang="en-US" sz="950" dirty="0">
                <a:solidFill>
                  <a:srgbClr val="404155"/>
                </a:solidFill>
                <a:latin typeface="Nobile" pitchFamily="34" charset="0"/>
                <a:ea typeface="Nobile" pitchFamily="34" charset="-122"/>
                <a:cs typeface="Nobile" pitchFamily="34" charset="-120"/>
              </a:rPr>
              <a:t>Cette section montre comment trouver des amis communs dans un réseau social en utilisant Apache Spark et Scala. Nous traiterons une liste de connexions via la méthode MapReduce de Spark.</a:t>
            </a:r>
            <a:endParaRPr lang="en-US" sz="950" dirty="0"/>
          </a:p>
        </p:txBody>
      </p:sp>
      <p:sp>
        <p:nvSpPr>
          <p:cNvPr id="5" name="Shape 2"/>
          <p:cNvSpPr/>
          <p:nvPr/>
        </p:nvSpPr>
        <p:spPr>
          <a:xfrm>
            <a:off x="489704" y="1431846"/>
            <a:ext cx="275392" cy="275392"/>
          </a:xfrm>
          <a:prstGeom prst="roundRect">
            <a:avLst>
              <a:gd name="adj" fmla="val 18672"/>
            </a:avLst>
          </a:prstGeom>
          <a:solidFill>
            <a:srgbClr val="D2DDF9"/>
          </a:solidFill>
          <a:ln w="7620">
            <a:solidFill>
              <a:srgbClr val="B8C3DF"/>
            </a:solidFill>
            <a:prstDash val="solid"/>
          </a:ln>
        </p:spPr>
      </p:sp>
      <p:sp>
        <p:nvSpPr>
          <p:cNvPr id="6" name="Text 3"/>
          <p:cNvSpPr/>
          <p:nvPr/>
        </p:nvSpPr>
        <p:spPr>
          <a:xfrm>
            <a:off x="887492" y="1473875"/>
            <a:ext cx="1530310" cy="191214"/>
          </a:xfrm>
          <a:prstGeom prst="rect">
            <a:avLst/>
          </a:prstGeom>
          <a:noFill/>
          <a:ln/>
        </p:spPr>
        <p:txBody>
          <a:bodyPr wrap="none" lIns="0" tIns="0" rIns="0" bIns="0" rtlCol="0" anchor="t"/>
          <a:lstStyle/>
          <a:p>
            <a:pPr algn="l" indent="0" marL="0">
              <a:lnSpc>
                <a:spcPts val="1500"/>
              </a:lnSpc>
              <a:buNone/>
            </a:pPr>
            <a:r>
              <a:rPr lang="en-US" sz="1200" dirty="0">
                <a:solidFill>
                  <a:srgbClr val="404155"/>
                </a:solidFill>
                <a:latin typeface="Alexandria" pitchFamily="34" charset="0"/>
                <a:ea typeface="Alexandria" pitchFamily="34" charset="-122"/>
                <a:cs typeface="Alexandria" pitchFamily="34" charset="-120"/>
              </a:rPr>
              <a:t>Ce qu'il vous faut</a:t>
            </a:r>
            <a:endParaRPr lang="en-US" sz="1200" dirty="0"/>
          </a:p>
        </p:txBody>
      </p:sp>
      <p:sp>
        <p:nvSpPr>
          <p:cNvPr id="7" name="Text 4"/>
          <p:cNvSpPr/>
          <p:nvPr/>
        </p:nvSpPr>
        <p:spPr>
          <a:xfrm>
            <a:off x="887492" y="1738432"/>
            <a:ext cx="9595604" cy="195739"/>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404155"/>
                </a:solidFill>
                <a:latin typeface="Nobile" pitchFamily="34" charset="0"/>
                <a:ea typeface="Nobile" pitchFamily="34" charset="-122"/>
                <a:cs typeface="Nobile" pitchFamily="34" charset="-120"/>
              </a:rPr>
              <a:t>Java 8</a:t>
            </a:r>
            <a:endParaRPr lang="en-US" sz="950" dirty="0"/>
          </a:p>
        </p:txBody>
      </p:sp>
      <p:sp>
        <p:nvSpPr>
          <p:cNvPr id="8" name="Text 5"/>
          <p:cNvSpPr/>
          <p:nvPr/>
        </p:nvSpPr>
        <p:spPr>
          <a:xfrm>
            <a:off x="887492" y="1976914"/>
            <a:ext cx="9595604" cy="195739"/>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404155"/>
                </a:solidFill>
                <a:latin typeface="Nobile" pitchFamily="34" charset="0"/>
                <a:ea typeface="Nobile" pitchFamily="34" charset="-122"/>
                <a:cs typeface="Nobile" pitchFamily="34" charset="-120"/>
              </a:rPr>
              <a:t>Apache Spark 3.x</a:t>
            </a:r>
            <a:endParaRPr lang="en-US" sz="950" dirty="0"/>
          </a:p>
        </p:txBody>
      </p:sp>
      <p:sp>
        <p:nvSpPr>
          <p:cNvPr id="9" name="Text 6"/>
          <p:cNvSpPr/>
          <p:nvPr/>
        </p:nvSpPr>
        <p:spPr>
          <a:xfrm>
            <a:off x="887492" y="2215396"/>
            <a:ext cx="9595604" cy="195739"/>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404155"/>
                </a:solidFill>
                <a:latin typeface="Nobile" pitchFamily="34" charset="0"/>
                <a:ea typeface="Nobile" pitchFamily="34" charset="-122"/>
                <a:cs typeface="Nobile" pitchFamily="34" charset="-120"/>
              </a:rPr>
              <a:t>Scala 2.13</a:t>
            </a:r>
            <a:endParaRPr lang="en-US" sz="950" dirty="0"/>
          </a:p>
        </p:txBody>
      </p:sp>
      <p:sp>
        <p:nvSpPr>
          <p:cNvPr id="10" name="Text 7"/>
          <p:cNvSpPr/>
          <p:nvPr/>
        </p:nvSpPr>
        <p:spPr>
          <a:xfrm>
            <a:off x="887492" y="2453878"/>
            <a:ext cx="9595604" cy="195739"/>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404155"/>
                </a:solidFill>
                <a:latin typeface="Nobile" pitchFamily="34" charset="0"/>
                <a:ea typeface="Nobile" pitchFamily="34" charset="-122"/>
                <a:cs typeface="Nobile" pitchFamily="34" charset="-120"/>
              </a:rPr>
              <a:t>Fichier soc-LiveJournal1Adj.txt</a:t>
            </a:r>
            <a:endParaRPr lang="en-US" sz="950" dirty="0"/>
          </a:p>
        </p:txBody>
      </p:sp>
      <p:sp>
        <p:nvSpPr>
          <p:cNvPr id="11" name="Shape 8"/>
          <p:cNvSpPr/>
          <p:nvPr/>
        </p:nvSpPr>
        <p:spPr>
          <a:xfrm>
            <a:off x="489704" y="2894409"/>
            <a:ext cx="275392" cy="275392"/>
          </a:xfrm>
          <a:prstGeom prst="roundRect">
            <a:avLst>
              <a:gd name="adj" fmla="val 18672"/>
            </a:avLst>
          </a:prstGeom>
          <a:solidFill>
            <a:srgbClr val="D2DDF9"/>
          </a:solidFill>
          <a:ln w="7620">
            <a:solidFill>
              <a:srgbClr val="B8C3DF"/>
            </a:solidFill>
            <a:prstDash val="solid"/>
          </a:ln>
        </p:spPr>
      </p:sp>
      <p:sp>
        <p:nvSpPr>
          <p:cNvPr id="12" name="Text 9"/>
          <p:cNvSpPr/>
          <p:nvPr/>
        </p:nvSpPr>
        <p:spPr>
          <a:xfrm>
            <a:off x="887492" y="2936438"/>
            <a:ext cx="1781651" cy="191214"/>
          </a:xfrm>
          <a:prstGeom prst="rect">
            <a:avLst/>
          </a:prstGeom>
          <a:noFill/>
          <a:ln/>
        </p:spPr>
        <p:txBody>
          <a:bodyPr wrap="none" lIns="0" tIns="0" rIns="0" bIns="0" rtlCol="0" anchor="t"/>
          <a:lstStyle/>
          <a:p>
            <a:pPr algn="l" indent="0" marL="0">
              <a:lnSpc>
                <a:spcPts val="1500"/>
              </a:lnSpc>
              <a:buNone/>
            </a:pPr>
            <a:r>
              <a:rPr lang="en-US" sz="1200" dirty="0">
                <a:solidFill>
                  <a:srgbClr val="404155"/>
                </a:solidFill>
                <a:latin typeface="Alexandria" pitchFamily="34" charset="0"/>
                <a:ea typeface="Alexandria" pitchFamily="34" charset="-122"/>
                <a:cs typeface="Alexandria" pitchFamily="34" charset="-120"/>
              </a:rPr>
              <a:t>Vérifier la configuration</a:t>
            </a:r>
            <a:endParaRPr lang="en-US" sz="1200" dirty="0"/>
          </a:p>
        </p:txBody>
      </p:sp>
      <p:sp>
        <p:nvSpPr>
          <p:cNvPr id="13" name="Text 10"/>
          <p:cNvSpPr/>
          <p:nvPr/>
        </p:nvSpPr>
        <p:spPr>
          <a:xfrm>
            <a:off x="887492" y="3200995"/>
            <a:ext cx="9595604" cy="195739"/>
          </a:xfrm>
          <a:prstGeom prst="rect">
            <a:avLst/>
          </a:prstGeom>
          <a:noFill/>
          <a:ln/>
        </p:spPr>
        <p:txBody>
          <a:bodyPr wrap="none" lIns="0" tIns="0" rIns="0" bIns="0" rtlCol="0" anchor="t"/>
          <a:lstStyle/>
          <a:p>
            <a:pPr algn="l" indent="0" marL="0">
              <a:lnSpc>
                <a:spcPts val="1500"/>
              </a:lnSpc>
              <a:buNone/>
            </a:pPr>
            <a:r>
              <a:rPr lang="en-US" sz="950" dirty="0">
                <a:solidFill>
                  <a:srgbClr val="404155"/>
                </a:solidFill>
                <a:latin typeface="Nobile" pitchFamily="34" charset="0"/>
                <a:ea typeface="Nobile" pitchFamily="34" charset="-122"/>
                <a:cs typeface="Nobile" pitchFamily="34" charset="-120"/>
              </a:rPr>
              <a:t>Vérifiez les versions de Java et démarrez Spark Shell pour confirmer que l'environnement est configuré.</a:t>
            </a:r>
            <a:endParaRPr lang="en-US" sz="950" dirty="0"/>
          </a:p>
        </p:txBody>
      </p:sp>
      <p:pic>
        <p:nvPicPr>
          <p:cNvPr id="14" name="Image 1" descr="preencoded.png">    </p:cNvPr>
          <p:cNvPicPr>
            <a:picLocks noChangeAspect="1"/>
          </p:cNvPicPr>
          <p:nvPr/>
        </p:nvPicPr>
        <p:blipFill>
          <a:blip r:embed="rId2"/>
          <a:stretch>
            <a:fillRect/>
          </a:stretch>
        </p:blipFill>
        <p:spPr>
          <a:xfrm>
            <a:off x="887492" y="3534370"/>
            <a:ext cx="9595604" cy="561260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70084" y="460653"/>
            <a:ext cx="7605355" cy="523518"/>
          </a:xfrm>
          <a:prstGeom prst="rect">
            <a:avLst/>
          </a:prstGeom>
          <a:noFill/>
          <a:ln/>
        </p:spPr>
        <p:txBody>
          <a:bodyPr wrap="none" lIns="0" tIns="0" rIns="0" bIns="0" rtlCol="0" anchor="t"/>
          <a:lstStyle/>
          <a:p>
            <a:pPr algn="l" indent="0" marL="0">
              <a:lnSpc>
                <a:spcPts val="4100"/>
              </a:lnSpc>
              <a:buNone/>
            </a:pPr>
            <a:r>
              <a:rPr lang="en-US" sz="3250" dirty="0">
                <a:solidFill>
                  <a:srgbClr val="1B1B27"/>
                </a:solidFill>
                <a:latin typeface="Alexandria" pitchFamily="34" charset="0"/>
                <a:ea typeface="Alexandria" pitchFamily="34" charset="-122"/>
                <a:cs typeface="Alexandria" pitchFamily="34" charset="-120"/>
              </a:rPr>
              <a:t>Le fichier et les étapes de traitement</a:t>
            </a:r>
            <a:endParaRPr lang="en-US" sz="3250" dirty="0"/>
          </a:p>
        </p:txBody>
      </p:sp>
      <p:sp>
        <p:nvSpPr>
          <p:cNvPr id="3" name="Text 1"/>
          <p:cNvSpPr/>
          <p:nvPr/>
        </p:nvSpPr>
        <p:spPr>
          <a:xfrm>
            <a:off x="670084" y="1402913"/>
            <a:ext cx="3955852" cy="261699"/>
          </a:xfrm>
          <a:prstGeom prst="rect">
            <a:avLst/>
          </a:prstGeom>
          <a:noFill/>
          <a:ln/>
        </p:spPr>
        <p:txBody>
          <a:bodyPr wrap="none" lIns="0" tIns="0" rIns="0" bIns="0" rtlCol="0" anchor="t"/>
          <a:lstStyle/>
          <a:p>
            <a:pPr algn="l" indent="0" marL="0">
              <a:lnSpc>
                <a:spcPts val="2050"/>
              </a:lnSpc>
              <a:buNone/>
            </a:pPr>
            <a:r>
              <a:rPr lang="en-US" sz="1600" dirty="0">
                <a:solidFill>
                  <a:srgbClr val="1B1B27"/>
                </a:solidFill>
                <a:latin typeface="Alexandria" pitchFamily="34" charset="0"/>
                <a:ea typeface="Alexandria" pitchFamily="34" charset="-122"/>
                <a:cs typeface="Alexandria" pitchFamily="34" charset="-120"/>
              </a:rPr>
              <a:t>Fichier source : soc-LiveJournal1Adj.txt</a:t>
            </a:r>
            <a:endParaRPr lang="en-US" sz="1600" dirty="0"/>
          </a:p>
        </p:txBody>
      </p:sp>
      <p:sp>
        <p:nvSpPr>
          <p:cNvPr id="4" name="Text 2"/>
          <p:cNvSpPr/>
          <p:nvPr/>
        </p:nvSpPr>
        <p:spPr>
          <a:xfrm>
            <a:off x="670084" y="1832134"/>
            <a:ext cx="6440805" cy="283250"/>
          </a:xfrm>
          <a:prstGeom prst="rect">
            <a:avLst/>
          </a:prstGeom>
          <a:noFill/>
          <a:ln/>
        </p:spPr>
        <p:txBody>
          <a:bodyPr wrap="none" lIns="0" tIns="0" rIns="0" bIns="0" rtlCol="0" anchor="t"/>
          <a:lstStyle/>
          <a:p>
            <a:pPr algn="l" indent="0" marL="0">
              <a:lnSpc>
                <a:spcPts val="2100"/>
              </a:lnSpc>
              <a:buNone/>
            </a:pPr>
            <a:r>
              <a:rPr lang="en-US" sz="1300" dirty="0">
                <a:solidFill>
                  <a:srgbClr val="404155"/>
                </a:solidFill>
                <a:latin typeface="Nobile" pitchFamily="34" charset="0"/>
                <a:ea typeface="Nobile" pitchFamily="34" charset="-122"/>
                <a:cs typeface="Nobile" pitchFamily="34" charset="-120"/>
              </a:rPr>
              <a:t>Format : </a:t>
            </a:r>
            <a:pPr algn="l" indent="0" marL="0">
              <a:lnSpc>
                <a:spcPts val="2100"/>
              </a:lnSpc>
              <a:buNone/>
            </a:pPr>
            <a:r>
              <a:rPr lang="en-US" sz="1300" dirty="0">
                <a:solidFill>
                  <a:srgbClr val="404155"/>
                </a:solidFill>
                <a:highlight>
                  <a:srgbClr val="D2DDF9"/>
                </a:highlight>
                <a:latin typeface="Consolas" pitchFamily="34" charset="0"/>
                <a:ea typeface="Consolas" pitchFamily="34" charset="-122"/>
                <a:cs typeface="Consolas" pitchFamily="34" charset="-120"/>
              </a:rPr>
              <a:t>&lt;UserID&gt;\t&lt;FriendID1,FriendID2,...&gt;</a:t>
            </a:r>
            <a:endParaRPr lang="en-US" sz="1300" dirty="0"/>
          </a:p>
        </p:txBody>
      </p:sp>
      <p:sp>
        <p:nvSpPr>
          <p:cNvPr id="5" name="Text 3"/>
          <p:cNvSpPr/>
          <p:nvPr/>
        </p:nvSpPr>
        <p:spPr>
          <a:xfrm>
            <a:off x="670084" y="2266117"/>
            <a:ext cx="6440805" cy="268010"/>
          </a:xfrm>
          <a:prstGeom prst="rect">
            <a:avLst/>
          </a:prstGeom>
          <a:noFill/>
          <a:ln/>
        </p:spPr>
        <p:txBody>
          <a:bodyPr wrap="none" lIns="0" tIns="0" rIns="0" bIns="0" rtlCol="0" anchor="t"/>
          <a:lstStyle/>
          <a:p>
            <a:pPr algn="l" indent="0" marL="0">
              <a:lnSpc>
                <a:spcPts val="2100"/>
              </a:lnSpc>
              <a:buNone/>
            </a:pPr>
            <a:r>
              <a:rPr lang="en-US" sz="1300" dirty="0">
                <a:solidFill>
                  <a:srgbClr val="404155"/>
                </a:solidFill>
                <a:latin typeface="Nobile" pitchFamily="34" charset="0"/>
                <a:ea typeface="Nobile" pitchFamily="34" charset="-122"/>
                <a:cs typeface="Nobile" pitchFamily="34" charset="-120"/>
              </a:rPr>
              <a:t>Exemple :</a:t>
            </a:r>
            <a:endParaRPr lang="en-US" sz="1300" dirty="0"/>
          </a:p>
        </p:txBody>
      </p:sp>
      <p:sp>
        <p:nvSpPr>
          <p:cNvPr id="6" name="Text 4"/>
          <p:cNvSpPr/>
          <p:nvPr/>
        </p:nvSpPr>
        <p:spPr>
          <a:xfrm>
            <a:off x="670084" y="2684859"/>
            <a:ext cx="6440805" cy="268010"/>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404155"/>
                </a:solidFill>
                <a:latin typeface="Nobile" pitchFamily="34" charset="0"/>
                <a:ea typeface="Nobile" pitchFamily="34" charset="-122"/>
                <a:cs typeface="Nobile" pitchFamily="34" charset="-120"/>
              </a:rPr>
              <a:t>0 1,2,3</a:t>
            </a:r>
            <a:endParaRPr lang="en-US" sz="1300" dirty="0"/>
          </a:p>
        </p:txBody>
      </p:sp>
      <p:sp>
        <p:nvSpPr>
          <p:cNvPr id="7" name="Text 5"/>
          <p:cNvSpPr/>
          <p:nvPr/>
        </p:nvSpPr>
        <p:spPr>
          <a:xfrm>
            <a:off x="670084" y="3011448"/>
            <a:ext cx="6440805" cy="268010"/>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404155"/>
                </a:solidFill>
                <a:latin typeface="Nobile" pitchFamily="34" charset="0"/>
                <a:ea typeface="Nobile" pitchFamily="34" charset="-122"/>
                <a:cs typeface="Nobile" pitchFamily="34" charset="-120"/>
              </a:rPr>
              <a:t>1 0,2,4</a:t>
            </a:r>
            <a:endParaRPr lang="en-US" sz="1300" dirty="0"/>
          </a:p>
        </p:txBody>
      </p:sp>
      <p:pic>
        <p:nvPicPr>
          <p:cNvPr id="8" name="Image 0" descr="preencoded.png">    </p:cNvPr>
          <p:cNvPicPr>
            <a:picLocks noChangeAspect="1"/>
          </p:cNvPicPr>
          <p:nvPr/>
        </p:nvPicPr>
        <p:blipFill>
          <a:blip r:embed="rId1"/>
          <a:stretch>
            <a:fillRect/>
          </a:stretch>
        </p:blipFill>
        <p:spPr>
          <a:xfrm>
            <a:off x="670084" y="3467933"/>
            <a:ext cx="6440805" cy="4406860"/>
          </a:xfrm>
          <a:prstGeom prst="rect">
            <a:avLst/>
          </a:prstGeom>
        </p:spPr>
      </p:pic>
      <p:sp>
        <p:nvSpPr>
          <p:cNvPr id="9" name="Text 6"/>
          <p:cNvSpPr/>
          <p:nvPr/>
        </p:nvSpPr>
        <p:spPr>
          <a:xfrm>
            <a:off x="7527131" y="1402913"/>
            <a:ext cx="3616762" cy="261699"/>
          </a:xfrm>
          <a:prstGeom prst="rect">
            <a:avLst/>
          </a:prstGeom>
          <a:noFill/>
          <a:ln/>
        </p:spPr>
        <p:txBody>
          <a:bodyPr wrap="none" lIns="0" tIns="0" rIns="0" bIns="0" rtlCol="0" anchor="t"/>
          <a:lstStyle/>
          <a:p>
            <a:pPr algn="l" indent="0" marL="0">
              <a:lnSpc>
                <a:spcPts val="2050"/>
              </a:lnSpc>
              <a:buNone/>
            </a:pPr>
            <a:r>
              <a:rPr lang="en-US" sz="1600" dirty="0">
                <a:solidFill>
                  <a:srgbClr val="1B1B27"/>
                </a:solidFill>
                <a:latin typeface="Alexandria" pitchFamily="34" charset="0"/>
                <a:ea typeface="Alexandria" pitchFamily="34" charset="-122"/>
                <a:cs typeface="Alexandria" pitchFamily="34" charset="-120"/>
              </a:rPr>
              <a:t>Comment Spark traite les données</a:t>
            </a:r>
            <a:endParaRPr lang="en-US" sz="1600" dirty="0"/>
          </a:p>
        </p:txBody>
      </p:sp>
      <p:sp>
        <p:nvSpPr>
          <p:cNvPr id="10" name="Text 7"/>
          <p:cNvSpPr/>
          <p:nvPr/>
        </p:nvSpPr>
        <p:spPr>
          <a:xfrm>
            <a:off x="7527131" y="1832134"/>
            <a:ext cx="6440805" cy="268010"/>
          </a:xfrm>
          <a:prstGeom prst="rect">
            <a:avLst/>
          </a:prstGeom>
          <a:noFill/>
          <a:ln/>
        </p:spPr>
        <p:txBody>
          <a:bodyPr wrap="none" lIns="0" tIns="0" rIns="0" bIns="0" rtlCol="0" anchor="t"/>
          <a:lstStyle/>
          <a:p>
            <a:pPr algn="l" marL="342900" indent="-342900">
              <a:lnSpc>
                <a:spcPts val="2100"/>
              </a:lnSpc>
              <a:buSzPct val="100000"/>
              <a:buChar char="•"/>
            </a:pPr>
            <a:r>
              <a:rPr lang="en-US" sz="1300" b="1" dirty="0">
                <a:solidFill>
                  <a:srgbClr val="404155"/>
                </a:solidFill>
                <a:latin typeface="Nobile" pitchFamily="34" charset="0"/>
                <a:ea typeface="Nobile" pitchFamily="34" charset="-122"/>
                <a:cs typeface="Nobile" pitchFamily="34" charset="-120"/>
              </a:rPr>
              <a:t>Étape 1 :</a:t>
            </a:r>
            <a:pPr algn="l" indent="0" marL="0">
              <a:lnSpc>
                <a:spcPts val="2100"/>
              </a:lnSpc>
              <a:buNone/>
            </a:pPr>
            <a:r>
              <a:rPr lang="en-US" sz="1300" dirty="0">
                <a:solidFill>
                  <a:srgbClr val="404155"/>
                </a:solidFill>
                <a:latin typeface="Nobile" pitchFamily="34" charset="0"/>
                <a:ea typeface="Nobile" pitchFamily="34" charset="-122"/>
                <a:cs typeface="Nobile" pitchFamily="34" charset="-120"/>
              </a:rPr>
              <a:t> Charger le fichier</a:t>
            </a:r>
            <a:endParaRPr lang="en-US" sz="1300" dirty="0"/>
          </a:p>
        </p:txBody>
      </p:sp>
      <p:sp>
        <p:nvSpPr>
          <p:cNvPr id="11" name="Text 8"/>
          <p:cNvSpPr/>
          <p:nvPr/>
        </p:nvSpPr>
        <p:spPr>
          <a:xfrm>
            <a:off x="7527131" y="2158722"/>
            <a:ext cx="6440805" cy="268010"/>
          </a:xfrm>
          <a:prstGeom prst="rect">
            <a:avLst/>
          </a:prstGeom>
          <a:noFill/>
          <a:ln/>
        </p:spPr>
        <p:txBody>
          <a:bodyPr wrap="none" lIns="0" tIns="0" rIns="0" bIns="0" rtlCol="0" anchor="t"/>
          <a:lstStyle/>
          <a:p>
            <a:pPr algn="l" marL="342900" indent="-342900">
              <a:lnSpc>
                <a:spcPts val="2100"/>
              </a:lnSpc>
              <a:buSzPct val="100000"/>
              <a:buChar char="•"/>
            </a:pPr>
            <a:r>
              <a:rPr lang="en-US" sz="1300" b="1" dirty="0">
                <a:solidFill>
                  <a:srgbClr val="404155"/>
                </a:solidFill>
                <a:latin typeface="Nobile" pitchFamily="34" charset="0"/>
                <a:ea typeface="Nobile" pitchFamily="34" charset="-122"/>
                <a:cs typeface="Nobile" pitchFamily="34" charset="-120"/>
              </a:rPr>
              <a:t>Étape 2 :</a:t>
            </a:r>
            <a:pPr algn="l" indent="0" marL="0">
              <a:lnSpc>
                <a:spcPts val="2100"/>
              </a:lnSpc>
              <a:buNone/>
            </a:pPr>
            <a:r>
              <a:rPr lang="en-US" sz="1300" dirty="0">
                <a:solidFill>
                  <a:srgbClr val="404155"/>
                </a:solidFill>
                <a:latin typeface="Nobile" pitchFamily="34" charset="0"/>
                <a:ea typeface="Nobile" pitchFamily="34" charset="-122"/>
                <a:cs typeface="Nobile" pitchFamily="34" charset="-120"/>
              </a:rPr>
              <a:t> Préparer et séparer les données</a:t>
            </a:r>
            <a:endParaRPr lang="en-US" sz="1300" dirty="0"/>
          </a:p>
        </p:txBody>
      </p:sp>
      <p:sp>
        <p:nvSpPr>
          <p:cNvPr id="12" name="Text 9"/>
          <p:cNvSpPr/>
          <p:nvPr/>
        </p:nvSpPr>
        <p:spPr>
          <a:xfrm>
            <a:off x="7527131" y="2485311"/>
            <a:ext cx="6440805" cy="268010"/>
          </a:xfrm>
          <a:prstGeom prst="rect">
            <a:avLst/>
          </a:prstGeom>
          <a:noFill/>
          <a:ln/>
        </p:spPr>
        <p:txBody>
          <a:bodyPr wrap="none" lIns="0" tIns="0" rIns="0" bIns="0" rtlCol="0" anchor="t"/>
          <a:lstStyle/>
          <a:p>
            <a:pPr algn="l" marL="342900" indent="-342900">
              <a:lnSpc>
                <a:spcPts val="2100"/>
              </a:lnSpc>
              <a:buSzPct val="100000"/>
              <a:buChar char="•"/>
            </a:pPr>
            <a:r>
              <a:rPr lang="en-US" sz="1300" b="1" dirty="0">
                <a:solidFill>
                  <a:srgbClr val="404155"/>
                </a:solidFill>
                <a:latin typeface="Nobile" pitchFamily="34" charset="0"/>
                <a:ea typeface="Nobile" pitchFamily="34" charset="-122"/>
                <a:cs typeface="Nobile" pitchFamily="34" charset="-120"/>
              </a:rPr>
              <a:t>Étape 3 :</a:t>
            </a:r>
            <a:pPr algn="l" indent="0" marL="0">
              <a:lnSpc>
                <a:spcPts val="2100"/>
              </a:lnSpc>
              <a:buNone/>
            </a:pPr>
            <a:r>
              <a:rPr lang="en-US" sz="1300" dirty="0">
                <a:solidFill>
                  <a:srgbClr val="404155"/>
                </a:solidFill>
                <a:latin typeface="Nobile" pitchFamily="34" charset="0"/>
                <a:ea typeface="Nobile" pitchFamily="34" charset="-122"/>
                <a:cs typeface="Nobile" pitchFamily="34" charset="-120"/>
              </a:rPr>
              <a:t> Créer les paires d'amis</a:t>
            </a:r>
            <a:endParaRPr lang="en-US" sz="1300" dirty="0"/>
          </a:p>
        </p:txBody>
      </p:sp>
      <p:sp>
        <p:nvSpPr>
          <p:cNvPr id="13" name="Text 10"/>
          <p:cNvSpPr/>
          <p:nvPr/>
        </p:nvSpPr>
        <p:spPr>
          <a:xfrm>
            <a:off x="7527131" y="2811899"/>
            <a:ext cx="6440805" cy="268010"/>
          </a:xfrm>
          <a:prstGeom prst="rect">
            <a:avLst/>
          </a:prstGeom>
          <a:noFill/>
          <a:ln/>
        </p:spPr>
        <p:txBody>
          <a:bodyPr wrap="none" lIns="0" tIns="0" rIns="0" bIns="0" rtlCol="0" anchor="t"/>
          <a:lstStyle/>
          <a:p>
            <a:pPr algn="l" marL="342900" indent="-342900">
              <a:lnSpc>
                <a:spcPts val="2100"/>
              </a:lnSpc>
              <a:buSzPct val="100000"/>
              <a:buChar char="•"/>
            </a:pPr>
            <a:r>
              <a:rPr lang="en-US" sz="1300" b="1" dirty="0">
                <a:solidFill>
                  <a:srgbClr val="404155"/>
                </a:solidFill>
                <a:latin typeface="Nobile" pitchFamily="34" charset="0"/>
                <a:ea typeface="Nobile" pitchFamily="34" charset="-122"/>
                <a:cs typeface="Nobile" pitchFamily="34" charset="-120"/>
              </a:rPr>
              <a:t>Étape 4 :</a:t>
            </a:r>
            <a:pPr algn="l" indent="0" marL="0">
              <a:lnSpc>
                <a:spcPts val="2100"/>
              </a:lnSpc>
              <a:buNone/>
            </a:pPr>
            <a:r>
              <a:rPr lang="en-US" sz="1300" dirty="0">
                <a:solidFill>
                  <a:srgbClr val="404155"/>
                </a:solidFill>
                <a:latin typeface="Nobile" pitchFamily="34" charset="0"/>
                <a:ea typeface="Nobile" pitchFamily="34" charset="-122"/>
                <a:cs typeface="Nobile" pitchFamily="34" charset="-120"/>
              </a:rPr>
              <a:t> Trouver les amis communs</a:t>
            </a:r>
            <a:endParaRPr lang="en-US" sz="1300" dirty="0"/>
          </a:p>
        </p:txBody>
      </p:sp>
      <p:sp>
        <p:nvSpPr>
          <p:cNvPr id="14" name="Text 11"/>
          <p:cNvSpPr/>
          <p:nvPr/>
        </p:nvSpPr>
        <p:spPr>
          <a:xfrm>
            <a:off x="7527131" y="3138488"/>
            <a:ext cx="6440805" cy="268010"/>
          </a:xfrm>
          <a:prstGeom prst="rect">
            <a:avLst/>
          </a:prstGeom>
          <a:noFill/>
          <a:ln/>
        </p:spPr>
        <p:txBody>
          <a:bodyPr wrap="none" lIns="0" tIns="0" rIns="0" bIns="0" rtlCol="0" anchor="t"/>
          <a:lstStyle/>
          <a:p>
            <a:pPr algn="l" marL="342900" indent="-342900">
              <a:lnSpc>
                <a:spcPts val="2100"/>
              </a:lnSpc>
              <a:buSzPct val="100000"/>
              <a:buChar char="•"/>
            </a:pPr>
            <a:r>
              <a:rPr lang="en-US" sz="1300" b="1" dirty="0">
                <a:solidFill>
                  <a:srgbClr val="404155"/>
                </a:solidFill>
                <a:latin typeface="Nobile" pitchFamily="34" charset="0"/>
                <a:ea typeface="Nobile" pitchFamily="34" charset="-122"/>
                <a:cs typeface="Nobile" pitchFamily="34" charset="-120"/>
              </a:rPr>
              <a:t>Étape 5 :</a:t>
            </a:r>
            <a:pPr algn="l" indent="0" marL="0">
              <a:lnSpc>
                <a:spcPts val="2100"/>
              </a:lnSpc>
              <a:buNone/>
            </a:pPr>
            <a:r>
              <a:rPr lang="en-US" sz="1300" dirty="0">
                <a:solidFill>
                  <a:srgbClr val="404155"/>
                </a:solidFill>
                <a:latin typeface="Nobile" pitchFamily="34" charset="0"/>
                <a:ea typeface="Nobile" pitchFamily="34" charset="-122"/>
                <a:cs typeface="Nobile" pitchFamily="34" charset="-120"/>
              </a:rPr>
              <a:t> Mettre en forme et enregistrer</a:t>
            </a:r>
            <a:endParaRPr lang="en-US" sz="1300" dirty="0"/>
          </a:p>
        </p:txBody>
      </p:sp>
      <p:pic>
        <p:nvPicPr>
          <p:cNvPr id="15" name="Image 1" descr="preencoded.png">    </p:cNvPr>
          <p:cNvPicPr>
            <a:picLocks noChangeAspect="1"/>
          </p:cNvPicPr>
          <p:nvPr/>
        </p:nvPicPr>
        <p:blipFill>
          <a:blip r:embed="rId2"/>
          <a:stretch>
            <a:fillRect/>
          </a:stretch>
        </p:blipFill>
        <p:spPr>
          <a:xfrm>
            <a:off x="7527131" y="3594973"/>
            <a:ext cx="6440805" cy="44068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0905"/>
          </a:xfrm>
          <a:prstGeom prst="rect">
            <a:avLst/>
          </a:prstGeom>
        </p:spPr>
      </p:pic>
      <p:sp>
        <p:nvSpPr>
          <p:cNvPr id="3" name="Text 0"/>
          <p:cNvSpPr/>
          <p:nvPr/>
        </p:nvSpPr>
        <p:spPr>
          <a:xfrm>
            <a:off x="793790" y="4308396"/>
            <a:ext cx="6777752" cy="620078"/>
          </a:xfrm>
          <a:prstGeom prst="rect">
            <a:avLst/>
          </a:prstGeom>
          <a:noFill/>
          <a:ln/>
        </p:spPr>
        <p:txBody>
          <a:bodyPr wrap="none" lIns="0" tIns="0" rIns="0" bIns="0" rtlCol="0" anchor="t"/>
          <a:lstStyle/>
          <a:p>
            <a:pPr algn="l" indent="0" marL="0">
              <a:lnSpc>
                <a:spcPts val="4850"/>
              </a:lnSpc>
              <a:buNone/>
            </a:pPr>
            <a:r>
              <a:rPr lang="en-US" sz="3900" dirty="0">
                <a:solidFill>
                  <a:srgbClr val="1B1B27"/>
                </a:solidFill>
                <a:latin typeface="Alexandria" pitchFamily="34" charset="0"/>
                <a:ea typeface="Alexandria" pitchFamily="34" charset="-122"/>
                <a:cs typeface="Alexandria" pitchFamily="34" charset="-120"/>
              </a:rPr>
              <a:t>Résultats Spark : Un aperçu</a:t>
            </a:r>
            <a:endParaRPr lang="en-US" sz="3900" dirty="0"/>
          </a:p>
        </p:txBody>
      </p:sp>
      <p:sp>
        <p:nvSpPr>
          <p:cNvPr id="4" name="Text 1"/>
          <p:cNvSpPr/>
          <p:nvPr/>
        </p:nvSpPr>
        <p:spPr>
          <a:xfrm>
            <a:off x="793790" y="5226129"/>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404155"/>
                </a:solidFill>
                <a:latin typeface="Nobile" pitchFamily="34" charset="0"/>
                <a:ea typeface="Nobile" pitchFamily="34" charset="-122"/>
                <a:cs typeface="Nobile" pitchFamily="34" charset="-120"/>
              </a:rPr>
              <a:t>Après traitement, les résultats sont formatés et sauvegardés. L'image ci-dessous montre les 10 premières lignes affichées. Elles illustrent le format des amis communs trouvés.</a:t>
            </a:r>
            <a:endParaRPr lang="en-US" sz="1550" dirty="0"/>
          </a:p>
        </p:txBody>
      </p:sp>
      <p:sp>
        <p:nvSpPr>
          <p:cNvPr id="5" name="Text 2"/>
          <p:cNvSpPr/>
          <p:nvPr/>
        </p:nvSpPr>
        <p:spPr>
          <a:xfrm>
            <a:off x="793790" y="6084451"/>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404155"/>
                </a:solidFill>
                <a:latin typeface="Nobile" pitchFamily="34" charset="0"/>
                <a:ea typeface="Nobile" pitchFamily="34" charset="-122"/>
                <a:cs typeface="Nobile" pitchFamily="34" charset="-120"/>
              </a:rPr>
              <a:t>Les résultats sont classés dans des dossiers séparés pour faciliter la vérification.</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1647" y="544235"/>
            <a:ext cx="11848267" cy="618530"/>
          </a:xfrm>
          <a:prstGeom prst="rect">
            <a:avLst/>
          </a:prstGeom>
          <a:noFill/>
          <a:ln/>
        </p:spPr>
        <p:txBody>
          <a:bodyPr wrap="none" lIns="0" tIns="0" rIns="0" bIns="0" rtlCol="0" anchor="t"/>
          <a:lstStyle/>
          <a:p>
            <a:pPr algn="l" indent="0" marL="0">
              <a:lnSpc>
                <a:spcPts val="4850"/>
              </a:lnSpc>
              <a:buNone/>
            </a:pPr>
            <a:r>
              <a:rPr lang="en-US" sz="3850" dirty="0">
                <a:solidFill>
                  <a:srgbClr val="1B1B27"/>
                </a:solidFill>
                <a:latin typeface="Alexandria" pitchFamily="34" charset="0"/>
                <a:ea typeface="Alexandria" pitchFamily="34" charset="-122"/>
                <a:cs typeface="Alexandria" pitchFamily="34" charset="-120"/>
              </a:rPr>
              <a:t>Recherche d'amis communs pour des cas précis</a:t>
            </a:r>
            <a:endParaRPr lang="en-US" sz="3850" dirty="0"/>
          </a:p>
        </p:txBody>
      </p:sp>
      <p:sp>
        <p:nvSpPr>
          <p:cNvPr id="3" name="Text 1"/>
          <p:cNvSpPr/>
          <p:nvPr/>
        </p:nvSpPr>
        <p:spPr>
          <a:xfrm>
            <a:off x="791647" y="1558528"/>
            <a:ext cx="13047107" cy="633174"/>
          </a:xfrm>
          <a:prstGeom prst="rect">
            <a:avLst/>
          </a:prstGeom>
          <a:noFill/>
          <a:ln/>
        </p:spPr>
        <p:txBody>
          <a:bodyPr wrap="square" lIns="0" tIns="0" rIns="0" bIns="0" rtlCol="0" anchor="t"/>
          <a:lstStyle/>
          <a:p>
            <a:pPr algn="l" indent="0" marL="0">
              <a:lnSpc>
                <a:spcPts val="2450"/>
              </a:lnSpc>
              <a:buNone/>
            </a:pPr>
            <a:r>
              <a:rPr lang="en-US" sz="1550" dirty="0">
                <a:solidFill>
                  <a:srgbClr val="404155"/>
                </a:solidFill>
                <a:latin typeface="Nobile" pitchFamily="34" charset="0"/>
                <a:ea typeface="Nobile" pitchFamily="34" charset="-122"/>
                <a:cs typeface="Nobile" pitchFamily="34" charset="-120"/>
              </a:rPr>
              <a:t>Nous avons créé une fonction pour trouver et montrer les amis communs entre des utilisateurs spécifiques. Elle filtre les données pour identifier leurs connexions partagées.</a:t>
            </a:r>
            <a:endParaRPr lang="en-US" sz="1550" dirty="0"/>
          </a:p>
        </p:txBody>
      </p:sp>
      <p:sp>
        <p:nvSpPr>
          <p:cNvPr id="4" name="Text 2"/>
          <p:cNvSpPr/>
          <p:nvPr/>
        </p:nvSpPr>
        <p:spPr>
          <a:xfrm>
            <a:off x="791647" y="2612231"/>
            <a:ext cx="2618423" cy="309205"/>
          </a:xfrm>
          <a:prstGeom prst="rect">
            <a:avLst/>
          </a:prstGeom>
          <a:noFill/>
          <a:ln/>
        </p:spPr>
        <p:txBody>
          <a:bodyPr wrap="none" lIns="0" tIns="0" rIns="0" bIns="0" rtlCol="0" anchor="t"/>
          <a:lstStyle/>
          <a:p>
            <a:pPr algn="l" indent="0" marL="0">
              <a:lnSpc>
                <a:spcPts val="2400"/>
              </a:lnSpc>
              <a:buNone/>
            </a:pPr>
            <a:r>
              <a:rPr lang="en-US" sz="1900" dirty="0">
                <a:solidFill>
                  <a:srgbClr val="1B1B27"/>
                </a:solidFill>
                <a:latin typeface="Alexandria" pitchFamily="34" charset="0"/>
                <a:ea typeface="Alexandria" pitchFamily="34" charset="-122"/>
                <a:cs typeface="Alexandria" pitchFamily="34" charset="-120"/>
              </a:rPr>
              <a:t>Appels de la fonction</a:t>
            </a:r>
            <a:endParaRPr lang="en-US" sz="1900" dirty="0"/>
          </a:p>
        </p:txBody>
      </p:sp>
      <p:sp>
        <p:nvSpPr>
          <p:cNvPr id="5" name="Text 3"/>
          <p:cNvSpPr/>
          <p:nvPr/>
        </p:nvSpPr>
        <p:spPr>
          <a:xfrm>
            <a:off x="791647" y="3119318"/>
            <a:ext cx="6282095" cy="648414"/>
          </a:xfrm>
          <a:prstGeom prst="rect">
            <a:avLst/>
          </a:prstGeom>
          <a:noFill/>
          <a:ln/>
        </p:spPr>
        <p:txBody>
          <a:bodyPr wrap="square" lIns="0" tIns="0" rIns="0" bIns="0" rtlCol="0" anchor="t"/>
          <a:lstStyle/>
          <a:p>
            <a:pPr algn="l" indent="0" marL="0">
              <a:lnSpc>
                <a:spcPts val="2450"/>
              </a:lnSpc>
              <a:buNone/>
            </a:pPr>
            <a:r>
              <a:rPr lang="en-US" sz="1550" dirty="0">
                <a:solidFill>
                  <a:srgbClr val="404155"/>
                </a:solidFill>
                <a:latin typeface="Nobile" pitchFamily="34" charset="0"/>
                <a:ea typeface="Nobile" pitchFamily="34" charset="-122"/>
                <a:cs typeface="Nobile" pitchFamily="34" charset="-120"/>
              </a:rPr>
              <a:t>La fonction </a:t>
            </a:r>
            <a:pPr algn="l" indent="0" marL="0">
              <a:lnSpc>
                <a:spcPts val="2450"/>
              </a:lnSpc>
              <a:buNone/>
            </a:pPr>
            <a:r>
              <a:rPr lang="en-US" sz="1550" dirty="0">
                <a:solidFill>
                  <a:srgbClr val="404155"/>
                </a:solidFill>
                <a:highlight>
                  <a:srgbClr val="D2DDF9"/>
                </a:highlight>
                <a:latin typeface="Consolas" pitchFamily="34" charset="0"/>
                <a:ea typeface="Consolas" pitchFamily="34" charset="-122"/>
                <a:cs typeface="Consolas" pitchFamily="34" charset="-120"/>
              </a:rPr>
              <a:t>afficherAmisCommun</a:t>
            </a:r>
            <a:pPr algn="l" indent="0" marL="0">
              <a:lnSpc>
                <a:spcPts val="2450"/>
              </a:lnSpc>
              <a:buNone/>
            </a:pPr>
            <a:r>
              <a:rPr lang="en-US" sz="1550" dirty="0">
                <a:solidFill>
                  <a:srgbClr val="404155"/>
                </a:solidFill>
                <a:latin typeface="Nobile" pitchFamily="34" charset="0"/>
                <a:ea typeface="Nobile" pitchFamily="34" charset="-122"/>
                <a:cs typeface="Nobile" pitchFamily="34" charset="-120"/>
              </a:rPr>
              <a:t> a été utilisée pour les paires suivantes :</a:t>
            </a:r>
            <a:endParaRPr lang="en-US" sz="1550" dirty="0"/>
          </a:p>
        </p:txBody>
      </p:sp>
      <p:sp>
        <p:nvSpPr>
          <p:cNvPr id="6" name="Text 4"/>
          <p:cNvSpPr/>
          <p:nvPr/>
        </p:nvSpPr>
        <p:spPr>
          <a:xfrm>
            <a:off x="791647" y="3945850"/>
            <a:ext cx="6282095" cy="316587"/>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404155"/>
                </a:solidFill>
                <a:latin typeface="Nobile" pitchFamily="34" charset="0"/>
                <a:ea typeface="Nobile" pitchFamily="34" charset="-122"/>
                <a:cs typeface="Nobile" pitchFamily="34" charset="-120"/>
              </a:rPr>
              <a:t>("0", "4")</a:t>
            </a:r>
            <a:endParaRPr lang="en-US" sz="1550" dirty="0"/>
          </a:p>
        </p:txBody>
      </p:sp>
      <p:sp>
        <p:nvSpPr>
          <p:cNvPr id="7" name="Text 5"/>
          <p:cNvSpPr/>
          <p:nvPr/>
        </p:nvSpPr>
        <p:spPr>
          <a:xfrm>
            <a:off x="791647" y="4331613"/>
            <a:ext cx="6282095" cy="316587"/>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404155"/>
                </a:solidFill>
                <a:latin typeface="Nobile" pitchFamily="34" charset="0"/>
                <a:ea typeface="Nobile" pitchFamily="34" charset="-122"/>
                <a:cs typeface="Nobile" pitchFamily="34" charset="-120"/>
              </a:rPr>
              <a:t>("20", "22939")</a:t>
            </a:r>
            <a:endParaRPr lang="en-US" sz="1550" dirty="0"/>
          </a:p>
        </p:txBody>
      </p:sp>
      <p:sp>
        <p:nvSpPr>
          <p:cNvPr id="8" name="Text 6"/>
          <p:cNvSpPr/>
          <p:nvPr/>
        </p:nvSpPr>
        <p:spPr>
          <a:xfrm>
            <a:off x="791647" y="4717375"/>
            <a:ext cx="6282095" cy="316587"/>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404155"/>
                </a:solidFill>
                <a:latin typeface="Nobile" pitchFamily="34" charset="0"/>
                <a:ea typeface="Nobile" pitchFamily="34" charset="-122"/>
                <a:cs typeface="Nobile" pitchFamily="34" charset="-120"/>
              </a:rPr>
              <a:t>("1", "29826")</a:t>
            </a:r>
            <a:endParaRPr lang="en-US" sz="1550" dirty="0"/>
          </a:p>
        </p:txBody>
      </p:sp>
      <p:sp>
        <p:nvSpPr>
          <p:cNvPr id="9" name="Text 7"/>
          <p:cNvSpPr/>
          <p:nvPr/>
        </p:nvSpPr>
        <p:spPr>
          <a:xfrm>
            <a:off x="791647" y="5103138"/>
            <a:ext cx="6282095" cy="316587"/>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404155"/>
                </a:solidFill>
                <a:latin typeface="Nobile" pitchFamily="34" charset="0"/>
                <a:ea typeface="Nobile" pitchFamily="34" charset="-122"/>
                <a:cs typeface="Nobile" pitchFamily="34" charset="-120"/>
              </a:rPr>
              <a:t>("6222", "19272")</a:t>
            </a:r>
            <a:endParaRPr lang="en-US" sz="1550" dirty="0"/>
          </a:p>
        </p:txBody>
      </p:sp>
      <p:sp>
        <p:nvSpPr>
          <p:cNvPr id="10" name="Text 8"/>
          <p:cNvSpPr/>
          <p:nvPr/>
        </p:nvSpPr>
        <p:spPr>
          <a:xfrm>
            <a:off x="791647" y="5488900"/>
            <a:ext cx="6282095" cy="316587"/>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404155"/>
                </a:solidFill>
                <a:latin typeface="Nobile" pitchFamily="34" charset="0"/>
                <a:ea typeface="Nobile" pitchFamily="34" charset="-122"/>
                <a:cs typeface="Nobile" pitchFamily="34" charset="-120"/>
              </a:rPr>
              <a:t>("28041", "28056")</a:t>
            </a:r>
            <a:endParaRPr lang="en-US" sz="1550" dirty="0"/>
          </a:p>
        </p:txBody>
      </p:sp>
      <p:sp>
        <p:nvSpPr>
          <p:cNvPr id="11" name="Text 9"/>
          <p:cNvSpPr/>
          <p:nvPr/>
        </p:nvSpPr>
        <p:spPr>
          <a:xfrm>
            <a:off x="791647" y="5983605"/>
            <a:ext cx="6282095" cy="633174"/>
          </a:xfrm>
          <a:prstGeom prst="rect">
            <a:avLst/>
          </a:prstGeom>
          <a:noFill/>
          <a:ln/>
        </p:spPr>
        <p:txBody>
          <a:bodyPr wrap="square" lIns="0" tIns="0" rIns="0" bIns="0" rtlCol="0" anchor="t"/>
          <a:lstStyle/>
          <a:p>
            <a:pPr algn="l" indent="0" marL="0">
              <a:lnSpc>
                <a:spcPts val="2450"/>
              </a:lnSpc>
              <a:buNone/>
            </a:pPr>
            <a:r>
              <a:rPr lang="en-US" sz="1550" dirty="0">
                <a:solidFill>
                  <a:srgbClr val="404155"/>
                </a:solidFill>
                <a:latin typeface="Nobile" pitchFamily="34" charset="0"/>
                <a:ea typeface="Nobile" pitchFamily="34" charset="-122"/>
                <a:cs typeface="Nobile" pitchFamily="34" charset="-120"/>
              </a:rPr>
              <a:t>Les résultats sont ensuite traités en parallèle et sauvegardés dans le fichier "output1".</a:t>
            </a:r>
            <a:endParaRPr lang="en-US" sz="1550" dirty="0"/>
          </a:p>
        </p:txBody>
      </p:sp>
      <p:sp>
        <p:nvSpPr>
          <p:cNvPr id="12" name="Text 10"/>
          <p:cNvSpPr/>
          <p:nvPr/>
        </p:nvSpPr>
        <p:spPr>
          <a:xfrm>
            <a:off x="7564279" y="2612231"/>
            <a:ext cx="2474000" cy="309205"/>
          </a:xfrm>
          <a:prstGeom prst="rect">
            <a:avLst/>
          </a:prstGeom>
          <a:noFill/>
          <a:ln/>
        </p:spPr>
        <p:txBody>
          <a:bodyPr wrap="none" lIns="0" tIns="0" rIns="0" bIns="0" rtlCol="0" anchor="t"/>
          <a:lstStyle/>
          <a:p>
            <a:pPr algn="l" indent="0" marL="0">
              <a:lnSpc>
                <a:spcPts val="2400"/>
              </a:lnSpc>
              <a:buNone/>
            </a:pPr>
            <a:r>
              <a:rPr lang="en-US" sz="1900" dirty="0">
                <a:solidFill>
                  <a:srgbClr val="1B1B27"/>
                </a:solidFill>
                <a:latin typeface="Alexandria" pitchFamily="34" charset="0"/>
                <a:ea typeface="Alexandria" pitchFamily="34" charset="-122"/>
                <a:cs typeface="Alexandria" pitchFamily="34" charset="-120"/>
              </a:rPr>
              <a:t>Ce que l'on a trouvé</a:t>
            </a:r>
            <a:endParaRPr lang="en-US" sz="1900" dirty="0"/>
          </a:p>
        </p:txBody>
      </p:sp>
      <p:pic>
        <p:nvPicPr>
          <p:cNvPr id="13" name="Image 0" descr="preencoded.png">    </p:cNvPr>
          <p:cNvPicPr>
            <a:picLocks noChangeAspect="1"/>
          </p:cNvPicPr>
          <p:nvPr/>
        </p:nvPicPr>
        <p:blipFill>
          <a:blip r:embed="rId1"/>
          <a:stretch>
            <a:fillRect/>
          </a:stretch>
        </p:blipFill>
        <p:spPr>
          <a:xfrm>
            <a:off x="7564279" y="3144083"/>
            <a:ext cx="6282095" cy="3515082"/>
          </a:xfrm>
          <a:prstGeom prst="rect">
            <a:avLst/>
          </a:prstGeom>
        </p:spPr>
      </p:pic>
      <p:sp>
        <p:nvSpPr>
          <p:cNvPr id="14" name="Text 11"/>
          <p:cNvSpPr/>
          <p:nvPr/>
        </p:nvSpPr>
        <p:spPr>
          <a:xfrm>
            <a:off x="7564279" y="6881813"/>
            <a:ext cx="6282095" cy="633174"/>
          </a:xfrm>
          <a:prstGeom prst="rect">
            <a:avLst/>
          </a:prstGeom>
          <a:noFill/>
          <a:ln/>
        </p:spPr>
        <p:txBody>
          <a:bodyPr wrap="square" lIns="0" tIns="0" rIns="0" bIns="0" rtlCol="0" anchor="t"/>
          <a:lstStyle/>
          <a:p>
            <a:pPr algn="l" indent="0" marL="0">
              <a:lnSpc>
                <a:spcPts val="2450"/>
              </a:lnSpc>
              <a:buNone/>
            </a:pPr>
            <a:r>
              <a:rPr lang="en-US" sz="1550" dirty="0">
                <a:solidFill>
                  <a:srgbClr val="404155"/>
                </a:solidFill>
                <a:latin typeface="Nobile" pitchFamily="34" charset="0"/>
                <a:ea typeface="Nobile" pitchFamily="34" charset="-122"/>
                <a:cs typeface="Nobile" pitchFamily="34" charset="-120"/>
              </a:rPr>
              <a:t>La capture d'écran montre qu'aucun ami commun n'a été trouvé pour les paires testées. Le message "Aucun ami mutuel" apparaît.</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333738"/>
            <a:ext cx="5984438" cy="620078"/>
          </a:xfrm>
          <a:prstGeom prst="rect">
            <a:avLst/>
          </a:prstGeom>
          <a:noFill/>
          <a:ln/>
        </p:spPr>
        <p:txBody>
          <a:bodyPr wrap="none" lIns="0" tIns="0" rIns="0" bIns="0" rtlCol="0" anchor="t"/>
          <a:lstStyle/>
          <a:p>
            <a:pPr algn="l" indent="0" marL="0">
              <a:lnSpc>
                <a:spcPts val="4850"/>
              </a:lnSpc>
              <a:buNone/>
            </a:pPr>
            <a:r>
              <a:rPr lang="en-US" sz="3900" dirty="0">
                <a:solidFill>
                  <a:srgbClr val="1B1B27"/>
                </a:solidFill>
                <a:latin typeface="Alexandria" pitchFamily="34" charset="0"/>
                <a:ea typeface="Alexandria" pitchFamily="34" charset="-122"/>
                <a:cs typeface="Alexandria" pitchFamily="34" charset="-120"/>
              </a:rPr>
              <a:t>Conclusion de la Partie 1</a:t>
            </a:r>
            <a:endParaRPr lang="en-US" sz="3900" dirty="0"/>
          </a:p>
        </p:txBody>
      </p:sp>
      <p:sp>
        <p:nvSpPr>
          <p:cNvPr id="4" name="Text 1"/>
          <p:cNvSpPr/>
          <p:nvPr/>
        </p:nvSpPr>
        <p:spPr>
          <a:xfrm>
            <a:off x="6280190" y="2251472"/>
            <a:ext cx="7556421" cy="952619"/>
          </a:xfrm>
          <a:prstGeom prst="rect">
            <a:avLst/>
          </a:prstGeom>
          <a:noFill/>
          <a:ln/>
        </p:spPr>
        <p:txBody>
          <a:bodyPr wrap="square" lIns="0" tIns="0" rIns="0" bIns="0" rtlCol="0" anchor="t"/>
          <a:lstStyle/>
          <a:p>
            <a:pPr algn="l" indent="0" marL="0">
              <a:lnSpc>
                <a:spcPts val="2500"/>
              </a:lnSpc>
              <a:buNone/>
            </a:pPr>
            <a:r>
              <a:rPr lang="en-US" sz="1550" dirty="0">
                <a:solidFill>
                  <a:srgbClr val="404155"/>
                </a:solidFill>
                <a:latin typeface="Nobile" pitchFamily="34" charset="0"/>
                <a:ea typeface="Nobile" pitchFamily="34" charset="-122"/>
                <a:cs typeface="Nobile" pitchFamily="34" charset="-120"/>
              </a:rPr>
              <a:t>Ce projet Spark a montré comment traiter des réseaux sociaux (graphes) en utilisant les fonctions de Spark. Spark a prouvé son efficacité, même sur un ordinateur local.</a:t>
            </a:r>
            <a:endParaRPr lang="en-US" sz="1550" dirty="0"/>
          </a:p>
        </p:txBody>
      </p:sp>
      <p:sp>
        <p:nvSpPr>
          <p:cNvPr id="5" name="Shape 2"/>
          <p:cNvSpPr/>
          <p:nvPr/>
        </p:nvSpPr>
        <p:spPr>
          <a:xfrm>
            <a:off x="6280190" y="3427333"/>
            <a:ext cx="3679031" cy="1793796"/>
          </a:xfrm>
          <a:prstGeom prst="roundRect">
            <a:avLst>
              <a:gd name="adj" fmla="val 4647"/>
            </a:avLst>
          </a:prstGeom>
          <a:solidFill>
            <a:srgbClr val="D2DDF9"/>
          </a:solidFill>
          <a:ln w="7620">
            <a:solidFill>
              <a:srgbClr val="B8C3DF"/>
            </a:solidFill>
            <a:prstDash val="solid"/>
          </a:ln>
        </p:spPr>
      </p:sp>
      <p:sp>
        <p:nvSpPr>
          <p:cNvPr id="6" name="Text 3"/>
          <p:cNvSpPr/>
          <p:nvPr/>
        </p:nvSpPr>
        <p:spPr>
          <a:xfrm>
            <a:off x="6486168" y="363331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404155"/>
                </a:solidFill>
                <a:latin typeface="Alexandria" pitchFamily="34" charset="0"/>
                <a:ea typeface="Alexandria" pitchFamily="34" charset="-122"/>
                <a:cs typeface="Alexandria" pitchFamily="34" charset="-120"/>
              </a:rPr>
              <a:t>Amis communs</a:t>
            </a:r>
            <a:endParaRPr lang="en-US" sz="1950" dirty="0"/>
          </a:p>
        </p:txBody>
      </p:sp>
      <p:sp>
        <p:nvSpPr>
          <p:cNvPr id="7" name="Text 4"/>
          <p:cNvSpPr/>
          <p:nvPr/>
        </p:nvSpPr>
        <p:spPr>
          <a:xfrm>
            <a:off x="6486168" y="4062532"/>
            <a:ext cx="3267075" cy="952619"/>
          </a:xfrm>
          <a:prstGeom prst="rect">
            <a:avLst/>
          </a:prstGeom>
          <a:noFill/>
          <a:ln/>
        </p:spPr>
        <p:txBody>
          <a:bodyPr wrap="square" lIns="0" tIns="0" rIns="0" bIns="0" rtlCol="0" anchor="t"/>
          <a:lstStyle/>
          <a:p>
            <a:pPr algn="l" indent="0" marL="0">
              <a:lnSpc>
                <a:spcPts val="2500"/>
              </a:lnSpc>
              <a:buNone/>
            </a:pPr>
            <a:r>
              <a:rPr lang="en-US" sz="1550" dirty="0">
                <a:solidFill>
                  <a:srgbClr val="404155"/>
                </a:solidFill>
                <a:latin typeface="Nobile" pitchFamily="34" charset="0"/>
                <a:ea typeface="Nobile" pitchFamily="34" charset="-122"/>
                <a:cs typeface="Nobile" pitchFamily="34" charset="-120"/>
              </a:rPr>
              <a:t>On a trouvé tous les amis communs pour toutes les personnes.</a:t>
            </a:r>
            <a:endParaRPr lang="en-US" sz="1550" dirty="0"/>
          </a:p>
        </p:txBody>
      </p:sp>
      <p:sp>
        <p:nvSpPr>
          <p:cNvPr id="8" name="Shape 5"/>
          <p:cNvSpPr/>
          <p:nvPr/>
        </p:nvSpPr>
        <p:spPr>
          <a:xfrm>
            <a:off x="10157579" y="3427333"/>
            <a:ext cx="3679031" cy="1793796"/>
          </a:xfrm>
          <a:prstGeom prst="roundRect">
            <a:avLst>
              <a:gd name="adj" fmla="val 4647"/>
            </a:avLst>
          </a:prstGeom>
          <a:solidFill>
            <a:srgbClr val="D2DDF9"/>
          </a:solidFill>
          <a:ln w="7620">
            <a:solidFill>
              <a:srgbClr val="B8C3DF"/>
            </a:solidFill>
            <a:prstDash val="solid"/>
          </a:ln>
        </p:spPr>
      </p:sp>
      <p:sp>
        <p:nvSpPr>
          <p:cNvPr id="9" name="Text 6"/>
          <p:cNvSpPr/>
          <p:nvPr/>
        </p:nvSpPr>
        <p:spPr>
          <a:xfrm>
            <a:off x="10363557" y="3633311"/>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404155"/>
                </a:solidFill>
                <a:latin typeface="Alexandria" pitchFamily="34" charset="0"/>
                <a:ea typeface="Alexandria" pitchFamily="34" charset="-122"/>
                <a:cs typeface="Alexandria" pitchFamily="34" charset="-120"/>
              </a:rPr>
              <a:t>Paires spécifiques</a:t>
            </a:r>
            <a:endParaRPr lang="en-US" sz="1950" dirty="0"/>
          </a:p>
        </p:txBody>
      </p:sp>
      <p:sp>
        <p:nvSpPr>
          <p:cNvPr id="10" name="Text 7"/>
          <p:cNvSpPr/>
          <p:nvPr/>
        </p:nvSpPr>
        <p:spPr>
          <a:xfrm>
            <a:off x="10363557" y="4062532"/>
            <a:ext cx="3267075" cy="952619"/>
          </a:xfrm>
          <a:prstGeom prst="rect">
            <a:avLst/>
          </a:prstGeom>
          <a:noFill/>
          <a:ln/>
        </p:spPr>
        <p:txBody>
          <a:bodyPr wrap="square" lIns="0" tIns="0" rIns="0" bIns="0" rtlCol="0" anchor="t"/>
          <a:lstStyle/>
          <a:p>
            <a:pPr algn="l" indent="0" marL="0">
              <a:lnSpc>
                <a:spcPts val="2500"/>
              </a:lnSpc>
              <a:buNone/>
            </a:pPr>
            <a:r>
              <a:rPr lang="en-US" sz="1550" dirty="0">
                <a:solidFill>
                  <a:srgbClr val="404155"/>
                </a:solidFill>
                <a:latin typeface="Nobile" pitchFamily="34" charset="0"/>
                <a:ea typeface="Nobile" pitchFamily="34" charset="-122"/>
                <a:cs typeface="Nobile" pitchFamily="34" charset="-120"/>
              </a:rPr>
              <a:t>On a aussi trouvé les amis communs pour des paires de personnes précises.</a:t>
            </a:r>
            <a:endParaRPr lang="en-US" sz="1550" dirty="0"/>
          </a:p>
        </p:txBody>
      </p:sp>
      <p:sp>
        <p:nvSpPr>
          <p:cNvPr id="11" name="Shape 8"/>
          <p:cNvSpPr/>
          <p:nvPr/>
        </p:nvSpPr>
        <p:spPr>
          <a:xfrm>
            <a:off x="6280190" y="5419487"/>
            <a:ext cx="7556421" cy="1476256"/>
          </a:xfrm>
          <a:prstGeom prst="roundRect">
            <a:avLst>
              <a:gd name="adj" fmla="val 5647"/>
            </a:avLst>
          </a:prstGeom>
          <a:solidFill>
            <a:srgbClr val="D2DDF9"/>
          </a:solidFill>
          <a:ln w="7620">
            <a:solidFill>
              <a:srgbClr val="B8C3DF"/>
            </a:solidFill>
            <a:prstDash val="solid"/>
          </a:ln>
        </p:spPr>
      </p:sp>
      <p:sp>
        <p:nvSpPr>
          <p:cNvPr id="12" name="Text 9"/>
          <p:cNvSpPr/>
          <p:nvPr/>
        </p:nvSpPr>
        <p:spPr>
          <a:xfrm>
            <a:off x="6486168" y="5625465"/>
            <a:ext cx="3214688" cy="310158"/>
          </a:xfrm>
          <a:prstGeom prst="rect">
            <a:avLst/>
          </a:prstGeom>
          <a:noFill/>
          <a:ln/>
        </p:spPr>
        <p:txBody>
          <a:bodyPr wrap="none" lIns="0" tIns="0" rIns="0" bIns="0" rtlCol="0" anchor="t"/>
          <a:lstStyle/>
          <a:p>
            <a:pPr algn="l" indent="0" marL="0">
              <a:lnSpc>
                <a:spcPts val="2400"/>
              </a:lnSpc>
              <a:buNone/>
            </a:pPr>
            <a:r>
              <a:rPr lang="en-US" sz="1950" dirty="0">
                <a:solidFill>
                  <a:srgbClr val="404155"/>
                </a:solidFill>
                <a:latin typeface="Alexandria" pitchFamily="34" charset="0"/>
                <a:ea typeface="Alexandria" pitchFamily="34" charset="-122"/>
                <a:cs typeface="Alexandria" pitchFamily="34" charset="-120"/>
              </a:rPr>
              <a:t>Organisation des résultats</a:t>
            </a:r>
            <a:endParaRPr lang="en-US" sz="1950" dirty="0"/>
          </a:p>
        </p:txBody>
      </p:sp>
      <p:sp>
        <p:nvSpPr>
          <p:cNvPr id="13" name="Text 10"/>
          <p:cNvSpPr/>
          <p:nvPr/>
        </p:nvSpPr>
        <p:spPr>
          <a:xfrm>
            <a:off x="6486168" y="6054685"/>
            <a:ext cx="7144464" cy="635079"/>
          </a:xfrm>
          <a:prstGeom prst="rect">
            <a:avLst/>
          </a:prstGeom>
          <a:noFill/>
          <a:ln/>
        </p:spPr>
        <p:txBody>
          <a:bodyPr wrap="square" lIns="0" tIns="0" rIns="0" bIns="0" rtlCol="0" anchor="t"/>
          <a:lstStyle/>
          <a:p>
            <a:pPr algn="l" indent="0" marL="0">
              <a:lnSpc>
                <a:spcPts val="2500"/>
              </a:lnSpc>
              <a:buNone/>
            </a:pPr>
            <a:r>
              <a:rPr lang="en-US" sz="1550" dirty="0">
                <a:solidFill>
                  <a:srgbClr val="404155"/>
                </a:solidFill>
                <a:latin typeface="Nobile" pitchFamily="34" charset="0"/>
                <a:ea typeface="Nobile" pitchFamily="34" charset="-122"/>
                <a:cs typeface="Nobile" pitchFamily="34" charset="-120"/>
              </a:rPr>
              <a:t>Les résultats ont été rangés dans des dossiers séparés, ce qui facilite la vérification.</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86633" y="472083"/>
            <a:ext cx="10719435" cy="536496"/>
          </a:xfrm>
          <a:prstGeom prst="rect">
            <a:avLst/>
          </a:prstGeom>
          <a:noFill/>
          <a:ln/>
        </p:spPr>
        <p:txBody>
          <a:bodyPr wrap="none" lIns="0" tIns="0" rIns="0" bIns="0" rtlCol="0" anchor="t"/>
          <a:lstStyle/>
          <a:p>
            <a:pPr algn="l" indent="0" marL="0">
              <a:lnSpc>
                <a:spcPts val="4200"/>
              </a:lnSpc>
              <a:buNone/>
            </a:pPr>
            <a:r>
              <a:rPr lang="en-US" sz="3350" dirty="0">
                <a:solidFill>
                  <a:srgbClr val="1B1B27"/>
                </a:solidFill>
                <a:latin typeface="Alexandria" pitchFamily="34" charset="0"/>
                <a:ea typeface="Alexandria" pitchFamily="34" charset="-122"/>
                <a:cs typeface="Alexandria" pitchFamily="34" charset="-120"/>
              </a:rPr>
              <a:t>Partie 2 : Détection des amis communs avec noms</a:t>
            </a:r>
            <a:endParaRPr lang="en-US" sz="3350" dirty="0"/>
          </a:p>
        </p:txBody>
      </p:sp>
      <p:sp>
        <p:nvSpPr>
          <p:cNvPr id="3" name="Text 1"/>
          <p:cNvSpPr/>
          <p:nvPr/>
        </p:nvSpPr>
        <p:spPr>
          <a:xfrm>
            <a:off x="686633" y="1351836"/>
            <a:ext cx="13257133" cy="549354"/>
          </a:xfrm>
          <a:prstGeom prst="rect">
            <a:avLst/>
          </a:prstGeom>
          <a:noFill/>
          <a:ln/>
        </p:spPr>
        <p:txBody>
          <a:bodyPr wrap="square" lIns="0" tIns="0" rIns="0" bIns="0" rtlCol="0" anchor="t"/>
          <a:lstStyle/>
          <a:p>
            <a:pPr algn="l" indent="0" marL="0">
              <a:lnSpc>
                <a:spcPts val="2150"/>
              </a:lnSpc>
              <a:buNone/>
            </a:pPr>
            <a:r>
              <a:rPr lang="en-US" sz="1350" dirty="0">
                <a:solidFill>
                  <a:srgbClr val="404155"/>
                </a:solidFill>
                <a:latin typeface="Nobile" pitchFamily="34" charset="0"/>
                <a:ea typeface="Nobile" pitchFamily="34" charset="-122"/>
                <a:cs typeface="Nobile" pitchFamily="34" charset="-120"/>
              </a:rPr>
              <a:t>Cette partie étend le programme Scala Spark pour inclure la gestion des noms d'utilisateurs. L'objectif est de traiter un fichier avec des IDs, des noms et des listes d'amis, de générer des paires normalisées, et de rechercher des amis communs par nom.</a:t>
            </a:r>
            <a:endParaRPr lang="en-US" sz="1350" dirty="0"/>
          </a:p>
        </p:txBody>
      </p:sp>
      <p:sp>
        <p:nvSpPr>
          <p:cNvPr id="4" name="Shape 2"/>
          <p:cNvSpPr/>
          <p:nvPr/>
        </p:nvSpPr>
        <p:spPr>
          <a:xfrm>
            <a:off x="686633" y="2094309"/>
            <a:ext cx="171569" cy="1030010"/>
          </a:xfrm>
          <a:prstGeom prst="roundRect">
            <a:avLst>
              <a:gd name="adj" fmla="val 42025"/>
            </a:avLst>
          </a:prstGeom>
          <a:solidFill>
            <a:srgbClr val="D2DDF9"/>
          </a:solidFill>
          <a:ln w="7620">
            <a:solidFill>
              <a:srgbClr val="B8C3DF"/>
            </a:solidFill>
            <a:prstDash val="solid"/>
          </a:ln>
        </p:spPr>
      </p:sp>
      <p:sp>
        <p:nvSpPr>
          <p:cNvPr id="5" name="Text 3"/>
          <p:cNvSpPr/>
          <p:nvPr/>
        </p:nvSpPr>
        <p:spPr>
          <a:xfrm>
            <a:off x="1029772" y="2265878"/>
            <a:ext cx="2473166" cy="268129"/>
          </a:xfrm>
          <a:prstGeom prst="rect">
            <a:avLst/>
          </a:prstGeom>
          <a:noFill/>
          <a:ln/>
        </p:spPr>
        <p:txBody>
          <a:bodyPr wrap="none" lIns="0" tIns="0" rIns="0" bIns="0" rtlCol="0" anchor="t"/>
          <a:lstStyle/>
          <a:p>
            <a:pPr algn="l" indent="0" marL="0">
              <a:lnSpc>
                <a:spcPts val="2100"/>
              </a:lnSpc>
              <a:buNone/>
            </a:pPr>
            <a:r>
              <a:rPr lang="en-US" sz="1650" dirty="0">
                <a:solidFill>
                  <a:srgbClr val="404155"/>
                </a:solidFill>
                <a:latin typeface="Alexandria" pitchFamily="34" charset="0"/>
                <a:ea typeface="Alexandria" pitchFamily="34" charset="-122"/>
                <a:cs typeface="Alexandria" pitchFamily="34" charset="-120"/>
              </a:rPr>
              <a:t>Chargement et parsing</a:t>
            </a:r>
            <a:endParaRPr lang="en-US" sz="1650" dirty="0"/>
          </a:p>
        </p:txBody>
      </p:sp>
      <p:sp>
        <p:nvSpPr>
          <p:cNvPr id="6" name="Text 4"/>
          <p:cNvSpPr/>
          <p:nvPr/>
        </p:nvSpPr>
        <p:spPr>
          <a:xfrm>
            <a:off x="1029772" y="2636996"/>
            <a:ext cx="12913995" cy="289917"/>
          </a:xfrm>
          <a:prstGeom prst="rect">
            <a:avLst/>
          </a:prstGeom>
          <a:noFill/>
          <a:ln/>
        </p:spPr>
        <p:txBody>
          <a:bodyPr wrap="none" lIns="0" tIns="0" rIns="0" bIns="0" rtlCol="0" anchor="t"/>
          <a:lstStyle/>
          <a:p>
            <a:pPr algn="l" indent="0" marL="0">
              <a:lnSpc>
                <a:spcPts val="2150"/>
              </a:lnSpc>
              <a:buNone/>
            </a:pPr>
            <a:r>
              <a:rPr lang="en-US" sz="1350" dirty="0">
                <a:solidFill>
                  <a:srgbClr val="404155"/>
                </a:solidFill>
                <a:latin typeface="Nobile" pitchFamily="34" charset="0"/>
                <a:ea typeface="Nobile" pitchFamily="34" charset="-122"/>
                <a:cs typeface="Nobile" pitchFamily="34" charset="-120"/>
              </a:rPr>
              <a:t>Chargement du fichier </a:t>
            </a:r>
            <a:pPr algn="l" indent="0" marL="0">
              <a:lnSpc>
                <a:spcPts val="2150"/>
              </a:lnSpc>
              <a:buNone/>
            </a:pPr>
            <a:r>
              <a:rPr lang="en-US" sz="1350" dirty="0">
                <a:solidFill>
                  <a:srgbClr val="404155"/>
                </a:solidFill>
                <a:highlight>
                  <a:srgbClr val="D2DDF9"/>
                </a:highlight>
                <a:latin typeface="Consolas" pitchFamily="34" charset="0"/>
                <a:ea typeface="Consolas" pitchFamily="34" charset="-122"/>
                <a:cs typeface="Consolas" pitchFamily="34" charset="-120"/>
              </a:rPr>
              <a:t>friends_common.txt</a:t>
            </a:r>
            <a:pPr algn="l" indent="0" marL="0">
              <a:lnSpc>
                <a:spcPts val="2150"/>
              </a:lnSpc>
              <a:buNone/>
            </a:pPr>
            <a:r>
              <a:rPr lang="en-US" sz="1350" dirty="0">
                <a:solidFill>
                  <a:srgbClr val="404155"/>
                </a:solidFill>
                <a:latin typeface="Nobile" pitchFamily="34" charset="0"/>
                <a:ea typeface="Nobile" pitchFamily="34" charset="-122"/>
                <a:cs typeface="Nobile" pitchFamily="34" charset="-120"/>
              </a:rPr>
              <a:t> et parsing des lignes en (id, nom, liste_amis).</a:t>
            </a:r>
            <a:endParaRPr lang="en-US" sz="1350" dirty="0"/>
          </a:p>
        </p:txBody>
      </p:sp>
      <p:sp>
        <p:nvSpPr>
          <p:cNvPr id="7" name="Shape 5"/>
          <p:cNvSpPr/>
          <p:nvPr/>
        </p:nvSpPr>
        <p:spPr>
          <a:xfrm>
            <a:off x="944047" y="3253026"/>
            <a:ext cx="171569" cy="1030010"/>
          </a:xfrm>
          <a:prstGeom prst="roundRect">
            <a:avLst>
              <a:gd name="adj" fmla="val 42025"/>
            </a:avLst>
          </a:prstGeom>
          <a:solidFill>
            <a:srgbClr val="D2DDF9"/>
          </a:solidFill>
          <a:ln w="7620">
            <a:solidFill>
              <a:srgbClr val="B8C3DF"/>
            </a:solidFill>
            <a:prstDash val="solid"/>
          </a:ln>
        </p:spPr>
      </p:sp>
      <p:sp>
        <p:nvSpPr>
          <p:cNvPr id="8" name="Text 6"/>
          <p:cNvSpPr/>
          <p:nvPr/>
        </p:nvSpPr>
        <p:spPr>
          <a:xfrm>
            <a:off x="1287185" y="3424595"/>
            <a:ext cx="2145863" cy="268129"/>
          </a:xfrm>
          <a:prstGeom prst="rect">
            <a:avLst/>
          </a:prstGeom>
          <a:noFill/>
          <a:ln/>
        </p:spPr>
        <p:txBody>
          <a:bodyPr wrap="none" lIns="0" tIns="0" rIns="0" bIns="0" rtlCol="0" anchor="t"/>
          <a:lstStyle/>
          <a:p>
            <a:pPr algn="l" indent="0" marL="0">
              <a:lnSpc>
                <a:spcPts val="2100"/>
              </a:lnSpc>
              <a:buNone/>
            </a:pPr>
            <a:r>
              <a:rPr lang="en-US" sz="1650" dirty="0">
                <a:solidFill>
                  <a:srgbClr val="404155"/>
                </a:solidFill>
                <a:latin typeface="Alexandria" pitchFamily="34" charset="0"/>
                <a:ea typeface="Alexandria" pitchFamily="34" charset="-122"/>
                <a:cs typeface="Alexandria" pitchFamily="34" charset="-120"/>
              </a:rPr>
              <a:t>Mapping ID → Nom</a:t>
            </a:r>
            <a:endParaRPr lang="en-US" sz="1650" dirty="0"/>
          </a:p>
        </p:txBody>
      </p:sp>
      <p:sp>
        <p:nvSpPr>
          <p:cNvPr id="9" name="Text 7"/>
          <p:cNvSpPr/>
          <p:nvPr/>
        </p:nvSpPr>
        <p:spPr>
          <a:xfrm>
            <a:off x="1287185" y="3795713"/>
            <a:ext cx="12656582" cy="274677"/>
          </a:xfrm>
          <a:prstGeom prst="rect">
            <a:avLst/>
          </a:prstGeom>
          <a:noFill/>
          <a:ln/>
        </p:spPr>
        <p:txBody>
          <a:bodyPr wrap="none" lIns="0" tIns="0" rIns="0" bIns="0" rtlCol="0" anchor="t"/>
          <a:lstStyle/>
          <a:p>
            <a:pPr algn="l" indent="0" marL="0">
              <a:lnSpc>
                <a:spcPts val="2150"/>
              </a:lnSpc>
              <a:buNone/>
            </a:pPr>
            <a:r>
              <a:rPr lang="en-US" sz="1350" dirty="0">
                <a:solidFill>
                  <a:srgbClr val="404155"/>
                </a:solidFill>
                <a:latin typeface="Nobile" pitchFamily="34" charset="0"/>
                <a:ea typeface="Nobile" pitchFamily="34" charset="-122"/>
                <a:cs typeface="Nobile" pitchFamily="34" charset="-120"/>
              </a:rPr>
              <a:t>Création d'une carte pour mapper les IDs aux noms d'utilisateurs.</a:t>
            </a:r>
            <a:endParaRPr lang="en-US" sz="1350" dirty="0"/>
          </a:p>
        </p:txBody>
      </p:sp>
      <p:sp>
        <p:nvSpPr>
          <p:cNvPr id="10" name="Shape 8"/>
          <p:cNvSpPr/>
          <p:nvPr/>
        </p:nvSpPr>
        <p:spPr>
          <a:xfrm>
            <a:off x="1201579" y="4411742"/>
            <a:ext cx="171569" cy="1030010"/>
          </a:xfrm>
          <a:prstGeom prst="roundRect">
            <a:avLst>
              <a:gd name="adj" fmla="val 42025"/>
            </a:avLst>
          </a:prstGeom>
          <a:solidFill>
            <a:srgbClr val="D2DDF9"/>
          </a:solidFill>
          <a:ln w="7620">
            <a:solidFill>
              <a:srgbClr val="B8C3DF"/>
            </a:solidFill>
            <a:prstDash val="solid"/>
          </a:ln>
        </p:spPr>
      </p:sp>
      <p:sp>
        <p:nvSpPr>
          <p:cNvPr id="11" name="Text 9"/>
          <p:cNvSpPr/>
          <p:nvPr/>
        </p:nvSpPr>
        <p:spPr>
          <a:xfrm>
            <a:off x="1544717" y="4583311"/>
            <a:ext cx="2962751" cy="268129"/>
          </a:xfrm>
          <a:prstGeom prst="rect">
            <a:avLst/>
          </a:prstGeom>
          <a:noFill/>
          <a:ln/>
        </p:spPr>
        <p:txBody>
          <a:bodyPr wrap="none" lIns="0" tIns="0" rIns="0" bIns="0" rtlCol="0" anchor="t"/>
          <a:lstStyle/>
          <a:p>
            <a:pPr algn="l" indent="0" marL="0">
              <a:lnSpc>
                <a:spcPts val="2100"/>
              </a:lnSpc>
              <a:buNone/>
            </a:pPr>
            <a:r>
              <a:rPr lang="en-US" sz="1650" dirty="0">
                <a:solidFill>
                  <a:srgbClr val="404155"/>
                </a:solidFill>
                <a:latin typeface="Alexandria" pitchFamily="34" charset="0"/>
                <a:ea typeface="Alexandria" pitchFamily="34" charset="-122"/>
                <a:cs typeface="Alexandria" pitchFamily="34" charset="-120"/>
              </a:rPr>
              <a:t>Génération des paires triées</a:t>
            </a:r>
            <a:endParaRPr lang="en-US" sz="1650" dirty="0"/>
          </a:p>
        </p:txBody>
      </p:sp>
      <p:sp>
        <p:nvSpPr>
          <p:cNvPr id="12" name="Text 10"/>
          <p:cNvSpPr/>
          <p:nvPr/>
        </p:nvSpPr>
        <p:spPr>
          <a:xfrm>
            <a:off x="1544717" y="4954429"/>
            <a:ext cx="12399050" cy="274677"/>
          </a:xfrm>
          <a:prstGeom prst="rect">
            <a:avLst/>
          </a:prstGeom>
          <a:noFill/>
          <a:ln/>
        </p:spPr>
        <p:txBody>
          <a:bodyPr wrap="none" lIns="0" tIns="0" rIns="0" bIns="0" rtlCol="0" anchor="t"/>
          <a:lstStyle/>
          <a:p>
            <a:pPr algn="l" indent="0" marL="0">
              <a:lnSpc>
                <a:spcPts val="2150"/>
              </a:lnSpc>
              <a:buNone/>
            </a:pPr>
            <a:r>
              <a:rPr lang="en-US" sz="1350" dirty="0">
                <a:solidFill>
                  <a:srgbClr val="404155"/>
                </a:solidFill>
                <a:latin typeface="Nobile" pitchFamily="34" charset="0"/>
                <a:ea typeface="Nobile" pitchFamily="34" charset="-122"/>
                <a:cs typeface="Nobile" pitchFamily="34" charset="-120"/>
              </a:rPr>
              <a:t>Création de paires normalisées (min, max) pour éviter les doublons.</a:t>
            </a:r>
            <a:endParaRPr lang="en-US" sz="1350" dirty="0"/>
          </a:p>
        </p:txBody>
      </p:sp>
      <p:sp>
        <p:nvSpPr>
          <p:cNvPr id="13" name="Shape 11"/>
          <p:cNvSpPr/>
          <p:nvPr/>
        </p:nvSpPr>
        <p:spPr>
          <a:xfrm>
            <a:off x="1459111" y="5570458"/>
            <a:ext cx="171569" cy="1030010"/>
          </a:xfrm>
          <a:prstGeom prst="roundRect">
            <a:avLst>
              <a:gd name="adj" fmla="val 42025"/>
            </a:avLst>
          </a:prstGeom>
          <a:solidFill>
            <a:srgbClr val="D2DDF9"/>
          </a:solidFill>
          <a:ln w="7620">
            <a:solidFill>
              <a:srgbClr val="B8C3DF"/>
            </a:solidFill>
            <a:prstDash val="solid"/>
          </a:ln>
        </p:spPr>
      </p:sp>
      <p:sp>
        <p:nvSpPr>
          <p:cNvPr id="14" name="Text 12"/>
          <p:cNvSpPr/>
          <p:nvPr/>
        </p:nvSpPr>
        <p:spPr>
          <a:xfrm>
            <a:off x="1802249" y="5742027"/>
            <a:ext cx="2802731" cy="268129"/>
          </a:xfrm>
          <a:prstGeom prst="rect">
            <a:avLst/>
          </a:prstGeom>
          <a:noFill/>
          <a:ln/>
        </p:spPr>
        <p:txBody>
          <a:bodyPr wrap="none" lIns="0" tIns="0" rIns="0" bIns="0" rtlCol="0" anchor="t"/>
          <a:lstStyle/>
          <a:p>
            <a:pPr algn="l" indent="0" marL="0">
              <a:lnSpc>
                <a:spcPts val="2100"/>
              </a:lnSpc>
              <a:buNone/>
            </a:pPr>
            <a:r>
              <a:rPr lang="en-US" sz="1650" dirty="0">
                <a:solidFill>
                  <a:srgbClr val="404155"/>
                </a:solidFill>
                <a:latin typeface="Alexandria" pitchFamily="34" charset="0"/>
                <a:ea typeface="Alexandria" pitchFamily="34" charset="-122"/>
                <a:cs typeface="Alexandria" pitchFamily="34" charset="-120"/>
              </a:rPr>
              <a:t>Calcul des amis communs</a:t>
            </a:r>
            <a:endParaRPr lang="en-US" sz="1650" dirty="0"/>
          </a:p>
        </p:txBody>
      </p:sp>
      <p:sp>
        <p:nvSpPr>
          <p:cNvPr id="15" name="Text 13"/>
          <p:cNvSpPr/>
          <p:nvPr/>
        </p:nvSpPr>
        <p:spPr>
          <a:xfrm>
            <a:off x="1802249" y="6113145"/>
            <a:ext cx="12141518" cy="289917"/>
          </a:xfrm>
          <a:prstGeom prst="rect">
            <a:avLst/>
          </a:prstGeom>
          <a:noFill/>
          <a:ln/>
        </p:spPr>
        <p:txBody>
          <a:bodyPr wrap="none" lIns="0" tIns="0" rIns="0" bIns="0" rtlCol="0" anchor="t"/>
          <a:lstStyle/>
          <a:p>
            <a:pPr algn="l" indent="0" marL="0">
              <a:lnSpc>
                <a:spcPts val="2150"/>
              </a:lnSpc>
              <a:buNone/>
            </a:pPr>
            <a:r>
              <a:rPr lang="en-US" sz="1350" dirty="0">
                <a:solidFill>
                  <a:srgbClr val="404155"/>
                </a:solidFill>
                <a:latin typeface="Nobile" pitchFamily="34" charset="0"/>
                <a:ea typeface="Nobile" pitchFamily="34" charset="-122"/>
                <a:cs typeface="Nobile" pitchFamily="34" charset="-120"/>
              </a:rPr>
              <a:t>Calcul efficace des amis communs en utilisant </a:t>
            </a:r>
            <a:pPr algn="l" indent="0" marL="0">
              <a:lnSpc>
                <a:spcPts val="2150"/>
              </a:lnSpc>
              <a:buNone/>
            </a:pPr>
            <a:r>
              <a:rPr lang="en-US" sz="1350" dirty="0">
                <a:solidFill>
                  <a:srgbClr val="404155"/>
                </a:solidFill>
                <a:highlight>
                  <a:srgbClr val="D2DDF9"/>
                </a:highlight>
                <a:latin typeface="Consolas" pitchFamily="34" charset="0"/>
                <a:ea typeface="Consolas" pitchFamily="34" charset="-122"/>
                <a:cs typeface="Consolas" pitchFamily="34" charset="-120"/>
              </a:rPr>
              <a:t>reduceByKey</a:t>
            </a:r>
            <a:pPr algn="l" indent="0" marL="0">
              <a:lnSpc>
                <a:spcPts val="2150"/>
              </a:lnSpc>
              <a:buNone/>
            </a:pPr>
            <a:r>
              <a:rPr lang="en-US" sz="1350" dirty="0">
                <a:solidFill>
                  <a:srgbClr val="404155"/>
                </a:solidFill>
                <a:latin typeface="Nobile" pitchFamily="34" charset="0"/>
                <a:ea typeface="Nobile" pitchFamily="34" charset="-122"/>
                <a:cs typeface="Nobile" pitchFamily="34" charset="-120"/>
              </a:rPr>
              <a:t>.</a:t>
            </a:r>
            <a:endParaRPr lang="en-US" sz="1350" dirty="0"/>
          </a:p>
        </p:txBody>
      </p:sp>
      <p:sp>
        <p:nvSpPr>
          <p:cNvPr id="16" name="Shape 14"/>
          <p:cNvSpPr/>
          <p:nvPr/>
        </p:nvSpPr>
        <p:spPr>
          <a:xfrm>
            <a:off x="1201579" y="6729174"/>
            <a:ext cx="171569" cy="1030010"/>
          </a:xfrm>
          <a:prstGeom prst="roundRect">
            <a:avLst>
              <a:gd name="adj" fmla="val 42025"/>
            </a:avLst>
          </a:prstGeom>
          <a:solidFill>
            <a:srgbClr val="D2DDF9"/>
          </a:solidFill>
          <a:ln w="7620">
            <a:solidFill>
              <a:srgbClr val="B8C3DF"/>
            </a:solidFill>
            <a:prstDash val="solid"/>
          </a:ln>
        </p:spPr>
      </p:sp>
      <p:sp>
        <p:nvSpPr>
          <p:cNvPr id="17" name="Text 15"/>
          <p:cNvSpPr/>
          <p:nvPr/>
        </p:nvSpPr>
        <p:spPr>
          <a:xfrm>
            <a:off x="1544717" y="6900743"/>
            <a:ext cx="2145863" cy="268129"/>
          </a:xfrm>
          <a:prstGeom prst="rect">
            <a:avLst/>
          </a:prstGeom>
          <a:noFill/>
          <a:ln/>
        </p:spPr>
        <p:txBody>
          <a:bodyPr wrap="none" lIns="0" tIns="0" rIns="0" bIns="0" rtlCol="0" anchor="t"/>
          <a:lstStyle/>
          <a:p>
            <a:pPr algn="l" indent="0" marL="0">
              <a:lnSpc>
                <a:spcPts val="2100"/>
              </a:lnSpc>
              <a:buNone/>
            </a:pPr>
            <a:r>
              <a:rPr lang="en-US" sz="1650" dirty="0">
                <a:solidFill>
                  <a:srgbClr val="404155"/>
                </a:solidFill>
                <a:latin typeface="Alexandria" pitchFamily="34" charset="0"/>
                <a:ea typeface="Alexandria" pitchFamily="34" charset="-122"/>
                <a:cs typeface="Alexandria" pitchFamily="34" charset="-120"/>
              </a:rPr>
              <a:t>Affichage par noms</a:t>
            </a:r>
            <a:endParaRPr lang="en-US" sz="1650" dirty="0"/>
          </a:p>
        </p:txBody>
      </p:sp>
      <p:sp>
        <p:nvSpPr>
          <p:cNvPr id="18" name="Text 16"/>
          <p:cNvSpPr/>
          <p:nvPr/>
        </p:nvSpPr>
        <p:spPr>
          <a:xfrm>
            <a:off x="1544717" y="7271861"/>
            <a:ext cx="12399050" cy="274677"/>
          </a:xfrm>
          <a:prstGeom prst="rect">
            <a:avLst/>
          </a:prstGeom>
          <a:noFill/>
          <a:ln/>
        </p:spPr>
        <p:txBody>
          <a:bodyPr wrap="none" lIns="0" tIns="0" rIns="0" bIns="0" rtlCol="0" anchor="t"/>
          <a:lstStyle/>
          <a:p>
            <a:pPr algn="l" indent="0" marL="0">
              <a:lnSpc>
                <a:spcPts val="2150"/>
              </a:lnSpc>
              <a:buNone/>
            </a:pPr>
            <a:r>
              <a:rPr lang="en-US" sz="1350" dirty="0">
                <a:solidFill>
                  <a:srgbClr val="404155"/>
                </a:solidFill>
                <a:latin typeface="Nobile" pitchFamily="34" charset="0"/>
                <a:ea typeface="Nobile" pitchFamily="34" charset="-122"/>
                <a:cs typeface="Nobile" pitchFamily="34" charset="-120"/>
              </a:rPr>
              <a:t>Définition d'une fonction pour afficher les amis communs entre deux utilisateurs spécifiés par leur nom.</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12100" y="420767"/>
            <a:ext cx="8098750" cy="478155"/>
          </a:xfrm>
          <a:prstGeom prst="rect">
            <a:avLst/>
          </a:prstGeom>
          <a:noFill/>
          <a:ln/>
        </p:spPr>
        <p:txBody>
          <a:bodyPr wrap="none" lIns="0" tIns="0" rIns="0" bIns="0" rtlCol="0" anchor="t"/>
          <a:lstStyle/>
          <a:p>
            <a:pPr algn="l" indent="0" marL="0">
              <a:lnSpc>
                <a:spcPts val="3750"/>
              </a:lnSpc>
              <a:buNone/>
            </a:pPr>
            <a:r>
              <a:rPr lang="en-US" sz="3000" dirty="0">
                <a:solidFill>
                  <a:srgbClr val="1B1B27"/>
                </a:solidFill>
                <a:latin typeface="Alexandria" pitchFamily="34" charset="0"/>
                <a:ea typeface="Alexandria" pitchFamily="34" charset="-122"/>
                <a:cs typeface="Alexandria" pitchFamily="34" charset="-120"/>
              </a:rPr>
              <a:t>Démonstration et conclusion de la Partie 2</a:t>
            </a:r>
            <a:endParaRPr lang="en-US" sz="3000" dirty="0"/>
          </a:p>
        </p:txBody>
      </p:sp>
      <p:sp>
        <p:nvSpPr>
          <p:cNvPr id="3" name="Text 1"/>
          <p:cNvSpPr/>
          <p:nvPr/>
        </p:nvSpPr>
        <p:spPr>
          <a:xfrm>
            <a:off x="612100" y="1204913"/>
            <a:ext cx="13406199" cy="244793"/>
          </a:xfrm>
          <a:prstGeom prst="rect">
            <a:avLst/>
          </a:prstGeom>
          <a:noFill/>
          <a:ln/>
        </p:spPr>
        <p:txBody>
          <a:bodyPr wrap="none" lIns="0" tIns="0" rIns="0" bIns="0" rtlCol="0" anchor="t"/>
          <a:lstStyle/>
          <a:p>
            <a:pPr algn="l" indent="0" marL="0">
              <a:lnSpc>
                <a:spcPts val="1900"/>
              </a:lnSpc>
              <a:buNone/>
            </a:pPr>
            <a:r>
              <a:rPr lang="en-US" sz="1200" dirty="0">
                <a:solidFill>
                  <a:srgbClr val="404155"/>
                </a:solidFill>
                <a:latin typeface="Nobile" pitchFamily="34" charset="0"/>
                <a:ea typeface="Nobile" pitchFamily="34" charset="-122"/>
                <a:cs typeface="Nobile" pitchFamily="34" charset="-120"/>
              </a:rPr>
              <a:t>La démonstration valide la bonne exécution du programme dans Spark Shell, montrant le chargement du script, la création des RDDs et l'affichage des amis communs par nom.</a:t>
            </a:r>
            <a:endParaRPr lang="en-US" sz="1200" dirty="0"/>
          </a:p>
        </p:txBody>
      </p:sp>
      <p:sp>
        <p:nvSpPr>
          <p:cNvPr id="4" name="Text 2"/>
          <p:cNvSpPr/>
          <p:nvPr/>
        </p:nvSpPr>
        <p:spPr>
          <a:xfrm>
            <a:off x="612100" y="1774746"/>
            <a:ext cx="2097167" cy="239078"/>
          </a:xfrm>
          <a:prstGeom prst="rect">
            <a:avLst/>
          </a:prstGeom>
          <a:noFill/>
          <a:ln/>
        </p:spPr>
        <p:txBody>
          <a:bodyPr wrap="none" lIns="0" tIns="0" rIns="0" bIns="0" rtlCol="0" anchor="t"/>
          <a:lstStyle/>
          <a:p>
            <a:pPr algn="l" indent="0" marL="0">
              <a:lnSpc>
                <a:spcPts val="1850"/>
              </a:lnSpc>
              <a:buNone/>
            </a:pPr>
            <a:r>
              <a:rPr lang="en-US" sz="1500" dirty="0">
                <a:solidFill>
                  <a:srgbClr val="1B1B27"/>
                </a:solidFill>
                <a:latin typeface="Alexandria" pitchFamily="34" charset="0"/>
                <a:ea typeface="Alexandria" pitchFamily="34" charset="-122"/>
                <a:cs typeface="Alexandria" pitchFamily="34" charset="-120"/>
              </a:rPr>
              <a:t>Exemples d'utilisation</a:t>
            </a:r>
            <a:endParaRPr lang="en-US" sz="1500" dirty="0"/>
          </a:p>
        </p:txBody>
      </p:sp>
      <p:sp>
        <p:nvSpPr>
          <p:cNvPr id="5" name="Text 3"/>
          <p:cNvSpPr/>
          <p:nvPr/>
        </p:nvSpPr>
        <p:spPr>
          <a:xfrm>
            <a:off x="612100" y="2166818"/>
            <a:ext cx="6516410" cy="244793"/>
          </a:xfrm>
          <a:prstGeom prst="rect">
            <a:avLst/>
          </a:prstGeom>
          <a:noFill/>
          <a:ln/>
        </p:spPr>
        <p:txBody>
          <a:bodyPr wrap="none" lIns="0" tIns="0" rIns="0" bIns="0" rtlCol="0" anchor="t"/>
          <a:lstStyle/>
          <a:p>
            <a:pPr algn="l" marL="342900" indent="-342900">
              <a:lnSpc>
                <a:spcPts val="1900"/>
              </a:lnSpc>
              <a:buSzPct val="100000"/>
              <a:buChar char="•"/>
            </a:pPr>
            <a:r>
              <a:rPr lang="en-US" sz="1200" dirty="0">
                <a:solidFill>
                  <a:srgbClr val="404155"/>
                </a:solidFill>
                <a:latin typeface="Nobile" pitchFamily="34" charset="0"/>
                <a:ea typeface="Nobile" pitchFamily="34" charset="-122"/>
                <a:cs typeface="Nobile" pitchFamily="34" charset="-120"/>
              </a:rPr>
              <a:t>Sidi et Mohamed ont Aicha en commun.</a:t>
            </a:r>
            <a:endParaRPr lang="en-US" sz="1200" dirty="0"/>
          </a:p>
        </p:txBody>
      </p:sp>
      <p:sp>
        <p:nvSpPr>
          <p:cNvPr id="6" name="Text 4"/>
          <p:cNvSpPr/>
          <p:nvPr/>
        </p:nvSpPr>
        <p:spPr>
          <a:xfrm>
            <a:off x="612100" y="2465070"/>
            <a:ext cx="6516410" cy="244793"/>
          </a:xfrm>
          <a:prstGeom prst="rect">
            <a:avLst/>
          </a:prstGeom>
          <a:noFill/>
          <a:ln/>
        </p:spPr>
        <p:txBody>
          <a:bodyPr wrap="none" lIns="0" tIns="0" rIns="0" bIns="0" rtlCol="0" anchor="t"/>
          <a:lstStyle/>
          <a:p>
            <a:pPr algn="l" marL="342900" indent="-342900">
              <a:lnSpc>
                <a:spcPts val="1900"/>
              </a:lnSpc>
              <a:buSzPct val="100000"/>
              <a:buChar char="•"/>
            </a:pPr>
            <a:r>
              <a:rPr lang="en-US" sz="1200" dirty="0">
                <a:solidFill>
                  <a:srgbClr val="404155"/>
                </a:solidFill>
                <a:latin typeface="Nobile" pitchFamily="34" charset="0"/>
                <a:ea typeface="Nobile" pitchFamily="34" charset="-122"/>
                <a:cs typeface="Nobile" pitchFamily="34" charset="-120"/>
              </a:rPr>
              <a:t>Aicha et Ahmed ont un ami commun différent.</a:t>
            </a:r>
            <a:endParaRPr lang="en-US" sz="1200" dirty="0"/>
          </a:p>
        </p:txBody>
      </p:sp>
      <p:sp>
        <p:nvSpPr>
          <p:cNvPr id="7" name="Text 5"/>
          <p:cNvSpPr/>
          <p:nvPr/>
        </p:nvSpPr>
        <p:spPr>
          <a:xfrm>
            <a:off x="612100" y="2763322"/>
            <a:ext cx="6516410" cy="244793"/>
          </a:xfrm>
          <a:prstGeom prst="rect">
            <a:avLst/>
          </a:prstGeom>
          <a:noFill/>
          <a:ln/>
        </p:spPr>
        <p:txBody>
          <a:bodyPr wrap="none" lIns="0" tIns="0" rIns="0" bIns="0" rtlCol="0" anchor="t"/>
          <a:lstStyle/>
          <a:p>
            <a:pPr algn="l" marL="342900" indent="-342900">
              <a:lnSpc>
                <a:spcPts val="1900"/>
              </a:lnSpc>
              <a:buSzPct val="100000"/>
              <a:buChar char="•"/>
            </a:pPr>
            <a:r>
              <a:rPr lang="en-US" sz="1200" dirty="0">
                <a:solidFill>
                  <a:srgbClr val="404155"/>
                </a:solidFill>
                <a:latin typeface="Nobile" pitchFamily="34" charset="0"/>
                <a:ea typeface="Nobile" pitchFamily="34" charset="-122"/>
                <a:cs typeface="Nobile" pitchFamily="34" charset="-120"/>
              </a:rPr>
              <a:t>Mohamed et Leila n'ont aucun ami commun.</a:t>
            </a:r>
            <a:endParaRPr lang="en-US" sz="1200" dirty="0"/>
          </a:p>
        </p:txBody>
      </p:sp>
      <p:pic>
        <p:nvPicPr>
          <p:cNvPr id="8" name="Image 0" descr="preencoded.png">    </p:cNvPr>
          <p:cNvPicPr>
            <a:picLocks noChangeAspect="1"/>
          </p:cNvPicPr>
          <p:nvPr/>
        </p:nvPicPr>
        <p:blipFill>
          <a:blip r:embed="rId1"/>
          <a:stretch>
            <a:fillRect/>
          </a:stretch>
        </p:blipFill>
        <p:spPr>
          <a:xfrm>
            <a:off x="612100" y="3180159"/>
            <a:ext cx="6516410" cy="3713678"/>
          </a:xfrm>
          <a:prstGeom prst="rect">
            <a:avLst/>
          </a:prstGeom>
        </p:spPr>
      </p:pic>
      <p:sp>
        <p:nvSpPr>
          <p:cNvPr id="9" name="Text 6"/>
          <p:cNvSpPr/>
          <p:nvPr/>
        </p:nvSpPr>
        <p:spPr>
          <a:xfrm>
            <a:off x="7509510" y="1774746"/>
            <a:ext cx="1912858" cy="239078"/>
          </a:xfrm>
          <a:prstGeom prst="rect">
            <a:avLst/>
          </a:prstGeom>
          <a:noFill/>
          <a:ln/>
        </p:spPr>
        <p:txBody>
          <a:bodyPr wrap="none" lIns="0" tIns="0" rIns="0" bIns="0" rtlCol="0" anchor="t"/>
          <a:lstStyle/>
          <a:p>
            <a:pPr algn="l" indent="0" marL="0">
              <a:lnSpc>
                <a:spcPts val="1850"/>
              </a:lnSpc>
              <a:buNone/>
            </a:pPr>
            <a:r>
              <a:rPr lang="en-US" sz="1500" dirty="0">
                <a:solidFill>
                  <a:srgbClr val="1B1B27"/>
                </a:solidFill>
                <a:latin typeface="Alexandria" pitchFamily="34" charset="0"/>
                <a:ea typeface="Alexandria" pitchFamily="34" charset="-122"/>
                <a:cs typeface="Alexandria" pitchFamily="34" charset="-120"/>
              </a:rPr>
              <a:t>Conclusion</a:t>
            </a:r>
            <a:endParaRPr lang="en-US" sz="1500" dirty="0"/>
          </a:p>
        </p:txBody>
      </p:sp>
      <p:sp>
        <p:nvSpPr>
          <p:cNvPr id="10" name="Text 7"/>
          <p:cNvSpPr/>
          <p:nvPr/>
        </p:nvSpPr>
        <p:spPr>
          <a:xfrm>
            <a:off x="7509510" y="2166818"/>
            <a:ext cx="6516410" cy="979170"/>
          </a:xfrm>
          <a:prstGeom prst="rect">
            <a:avLst/>
          </a:prstGeom>
          <a:noFill/>
          <a:ln/>
        </p:spPr>
        <p:txBody>
          <a:bodyPr wrap="square" lIns="0" tIns="0" rIns="0" bIns="0" rtlCol="0" anchor="t"/>
          <a:lstStyle/>
          <a:p>
            <a:pPr algn="l" indent="0" marL="0">
              <a:lnSpc>
                <a:spcPts val="1900"/>
              </a:lnSpc>
              <a:buNone/>
            </a:pPr>
            <a:r>
              <a:rPr lang="en-US" sz="1200" dirty="0">
                <a:solidFill>
                  <a:srgbClr val="404155"/>
                </a:solidFill>
                <a:latin typeface="Nobile" pitchFamily="34" charset="0"/>
                <a:ea typeface="Nobile" pitchFamily="34" charset="-122"/>
                <a:cs typeface="Nobile" pitchFamily="34" charset="-120"/>
              </a:rPr>
              <a:t>Cette extension a enrichi l'analyse des amis communs en intégrant la gestion des noms d'utilisateurs et en permettant une recherche ciblée. Spark en Scala a prouvé sa flexibilité pour manipuler des graphes sociaux complexes et exploiter ses capacités distribuées tout en offrant une interface conviviale.</a:t>
            </a:r>
            <a:endParaRPr lang="en-US" sz="1200" dirty="0"/>
          </a:p>
        </p:txBody>
      </p:sp>
      <p:pic>
        <p:nvPicPr>
          <p:cNvPr id="11" name="Image 1" descr="preencoded.png">    </p:cNvPr>
          <p:cNvPicPr>
            <a:picLocks noChangeAspect="1"/>
          </p:cNvPicPr>
          <p:nvPr/>
        </p:nvPicPr>
        <p:blipFill>
          <a:blip r:embed="rId2"/>
          <a:stretch>
            <a:fillRect/>
          </a:stretch>
        </p:blipFill>
        <p:spPr>
          <a:xfrm>
            <a:off x="7509510" y="3318034"/>
            <a:ext cx="6516410" cy="445853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2025-06-29T15:48:17Z</dcterms:created>
  <dcterms:modified xsi:type="dcterms:W3CDTF">2025-06-29T15:48:17Z</dcterms:modified>
</cp:coreProperties>
</file>